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58" r:id="rId4"/>
    <p:sldId id="259" r:id="rId5"/>
    <p:sldId id="264" r:id="rId6"/>
    <p:sldId id="265" r:id="rId7"/>
    <p:sldId id="266" r:id="rId8"/>
    <p:sldId id="267" r:id="rId9"/>
    <p:sldId id="261" r:id="rId10"/>
    <p:sldId id="262" r:id="rId11"/>
    <p:sldId id="269" r:id="rId12"/>
    <p:sldId id="270" r:id="rId13"/>
    <p:sldId id="272" r:id="rId14"/>
    <p:sldId id="273" r:id="rId15"/>
    <p:sldId id="260" r:id="rId16"/>
    <p:sldId id="276" r:id="rId17"/>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5" d="100"/>
          <a:sy n="85" d="100"/>
        </p:scale>
        <p:origin x="-18" y="120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ABF4B56-A58F-4689-98AE-463F8AE1465C}" type="datetimeFigureOut">
              <a:rPr lang="sr-Latn-CS" smtClean="0"/>
              <a:pPr/>
              <a:t>22.10.2014</a:t>
            </a:fld>
            <a:endParaRPr lang="hr-HR"/>
          </a:p>
        </p:txBody>
      </p:sp>
      <p:sp>
        <p:nvSpPr>
          <p:cNvPr id="19" name="Footer Placeholder 18"/>
          <p:cNvSpPr>
            <a:spLocks noGrp="1"/>
          </p:cNvSpPr>
          <p:nvPr>
            <p:ph type="ftr" sz="quarter" idx="11"/>
          </p:nvPr>
        </p:nvSpPr>
        <p:spPr/>
        <p:txBody>
          <a:bodyPr/>
          <a:lstStyle/>
          <a:p>
            <a:endParaRPr lang="hr-HR"/>
          </a:p>
        </p:txBody>
      </p:sp>
      <p:sp>
        <p:nvSpPr>
          <p:cNvPr id="27" name="Slide Number Placeholder 26"/>
          <p:cNvSpPr>
            <a:spLocks noGrp="1"/>
          </p:cNvSpPr>
          <p:nvPr>
            <p:ph type="sldNum" sz="quarter" idx="12"/>
          </p:nvPr>
        </p:nvSpPr>
        <p:spPr/>
        <p:txBody>
          <a:bodyPr/>
          <a:lstStyle/>
          <a:p>
            <a:fld id="{88CEEC6A-7D27-4139-B9EA-410878FDAA23}"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BF4B56-A58F-4689-98AE-463F8AE1465C}" type="datetimeFigureOut">
              <a:rPr lang="sr-Latn-CS" smtClean="0"/>
              <a:pPr/>
              <a:t>22.10.2014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8CEEC6A-7D27-4139-B9EA-410878FDAA23}"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BF4B56-A58F-4689-98AE-463F8AE1465C}" type="datetimeFigureOut">
              <a:rPr lang="sr-Latn-CS" smtClean="0"/>
              <a:pPr/>
              <a:t>22.10.2014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8CEEC6A-7D27-4139-B9EA-410878FDAA23}"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BF4B56-A58F-4689-98AE-463F8AE1465C}" type="datetimeFigureOut">
              <a:rPr lang="sr-Latn-CS" smtClean="0"/>
              <a:pPr/>
              <a:t>22.10.2014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8CEEC6A-7D27-4139-B9EA-410878FDAA23}"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ABF4B56-A58F-4689-98AE-463F8AE1465C}" type="datetimeFigureOut">
              <a:rPr lang="sr-Latn-CS" smtClean="0"/>
              <a:pPr/>
              <a:t>22.10.2014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8CEEC6A-7D27-4139-B9EA-410878FDAA23}"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ABF4B56-A58F-4689-98AE-463F8AE1465C}" type="datetimeFigureOut">
              <a:rPr lang="sr-Latn-CS" smtClean="0"/>
              <a:pPr/>
              <a:t>22.10.2014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8CEEC6A-7D27-4139-B9EA-410878FDAA23}"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ABF4B56-A58F-4689-98AE-463F8AE1465C}" type="datetimeFigureOut">
              <a:rPr lang="sr-Latn-CS" smtClean="0"/>
              <a:pPr/>
              <a:t>22.10.2014</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88CEEC6A-7D27-4139-B9EA-410878FDAA23}"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ABF4B56-A58F-4689-98AE-463F8AE1465C}" type="datetimeFigureOut">
              <a:rPr lang="sr-Latn-CS" smtClean="0"/>
              <a:pPr/>
              <a:t>22.10.2014</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88CEEC6A-7D27-4139-B9EA-410878FDAA23}"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F4B56-A58F-4689-98AE-463F8AE1465C}" type="datetimeFigureOut">
              <a:rPr lang="sr-Latn-CS" smtClean="0"/>
              <a:pPr/>
              <a:t>22.10.2014</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88CEEC6A-7D27-4139-B9EA-410878FDAA23}"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ABF4B56-A58F-4689-98AE-463F8AE1465C}" type="datetimeFigureOut">
              <a:rPr lang="sr-Latn-CS" smtClean="0"/>
              <a:pPr/>
              <a:t>22.10.2014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8CEEC6A-7D27-4139-B9EA-410878FDAA23}"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ABF4B56-A58F-4689-98AE-463F8AE1465C}" type="datetimeFigureOut">
              <a:rPr lang="sr-Latn-CS" smtClean="0"/>
              <a:pPr/>
              <a:t>22.10.2014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a:xfrm>
            <a:off x="8077200" y="6356350"/>
            <a:ext cx="609600" cy="365125"/>
          </a:xfrm>
        </p:spPr>
        <p:txBody>
          <a:bodyPr/>
          <a:lstStyle/>
          <a:p>
            <a:fld id="{88CEEC6A-7D27-4139-B9EA-410878FDAA23}" type="slidenum">
              <a:rPr lang="hr-HR" smtClean="0"/>
              <a:pPr/>
              <a:t>‹#›</a:t>
            </a:fld>
            <a:endParaRPr lang="hr-H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ABF4B56-A58F-4689-98AE-463F8AE1465C}" type="datetimeFigureOut">
              <a:rPr lang="sr-Latn-CS" smtClean="0"/>
              <a:pPr/>
              <a:t>22.10.2014</a:t>
            </a:fld>
            <a:endParaRPr lang="hr-H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hr-H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8CEEC6A-7D27-4139-B9EA-410878FDAA23}" type="slidenum">
              <a:rPr lang="hr-HR" smtClean="0"/>
              <a:pPr/>
              <a:t>‹#›</a:t>
            </a:fld>
            <a:endParaRPr lang="hr-H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2285992"/>
            <a:ext cx="7851648" cy="1828800"/>
          </a:xfrm>
        </p:spPr>
        <p:txBody>
          <a:bodyPr>
            <a:normAutofit/>
          </a:bodyPr>
          <a:lstStyle/>
          <a:p>
            <a:pPr algn="ctr"/>
            <a:r>
              <a:rPr lang="hr-HR" sz="3600" dirty="0" smtClean="0"/>
              <a:t>Studijski boravak u Finskoj </a:t>
            </a:r>
            <a:br>
              <a:rPr lang="hr-HR" sz="3600" dirty="0" smtClean="0"/>
            </a:br>
            <a:r>
              <a:rPr lang="hr-HR" sz="3600" dirty="0" smtClean="0"/>
              <a:t>OMNIA – 04. travnja 2014. – 18. travnja 2014.</a:t>
            </a:r>
            <a:endParaRPr lang="hr-HR" sz="3600" dirty="0"/>
          </a:p>
        </p:txBody>
      </p:sp>
      <p:sp>
        <p:nvSpPr>
          <p:cNvPr id="3" name="Subtitle 2"/>
          <p:cNvSpPr>
            <a:spLocks noGrp="1"/>
          </p:cNvSpPr>
          <p:nvPr>
            <p:ph type="subTitle" idx="1"/>
          </p:nvPr>
        </p:nvSpPr>
        <p:spPr>
          <a:xfrm>
            <a:off x="571472" y="4429132"/>
            <a:ext cx="7854696" cy="1752600"/>
          </a:xfrm>
        </p:spPr>
        <p:txBody>
          <a:bodyPr/>
          <a:lstStyle/>
          <a:p>
            <a:endParaRPr lang="hr-HR" dirty="0" smtClean="0"/>
          </a:p>
          <a:p>
            <a:r>
              <a:rPr lang="hr-HR" dirty="0" smtClean="0"/>
              <a:t>Davor Savić, d.i.s.</a:t>
            </a:r>
          </a:p>
          <a:p>
            <a:r>
              <a:rPr lang="hr-HR" dirty="0" smtClean="0"/>
              <a:t>Tehnička škola Ruđera Boškovića Vinkovci</a:t>
            </a:r>
            <a:endParaRPr lang="hr-HR" dirty="0"/>
          </a:p>
        </p:txBody>
      </p:sp>
      <p:pic>
        <p:nvPicPr>
          <p:cNvPr id="4" name="Picture 3" descr="0085-Prez.jpg"/>
          <p:cNvPicPr>
            <a:picLocks noChangeAspect="1"/>
          </p:cNvPicPr>
          <p:nvPr/>
        </p:nvPicPr>
        <p:blipFill>
          <a:blip r:embed="rId2" cstate="print"/>
          <a:stretch>
            <a:fillRect/>
          </a:stretch>
        </p:blipFill>
        <p:spPr>
          <a:xfrm>
            <a:off x="7000892" y="285728"/>
            <a:ext cx="1852052" cy="18017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785794"/>
            <a:ext cx="8229600" cy="5715040"/>
          </a:xfrm>
        </p:spPr>
        <p:txBody>
          <a:bodyPr>
            <a:noAutofit/>
          </a:bodyPr>
          <a:lstStyle/>
          <a:p>
            <a:r>
              <a:rPr lang="hr-HR" sz="1400" b="1" dirty="0" smtClean="0"/>
              <a:t>Međunarodni seminar u Laahtiju</a:t>
            </a:r>
          </a:p>
          <a:p>
            <a:endParaRPr lang="hr-HR" sz="1400" dirty="0" smtClean="0"/>
          </a:p>
          <a:p>
            <a:pPr lvl="1"/>
            <a:r>
              <a:rPr lang="hr-HR" sz="1400" b="1" dirty="0" smtClean="0"/>
              <a:t>Poseban osvrt bih dao na predavanja: </a:t>
            </a:r>
            <a:r>
              <a:rPr lang="hr-HR" sz="1400" dirty="0" smtClean="0">
                <a:solidFill>
                  <a:prstClr val="black"/>
                </a:solidFill>
              </a:rPr>
              <a:t>Ms. Dana-Carmen Bachmann </a:t>
            </a:r>
          </a:p>
          <a:p>
            <a:pPr lvl="1">
              <a:buNone/>
            </a:pPr>
            <a:r>
              <a:rPr lang="hr-HR" sz="1400" dirty="0" smtClean="0">
                <a:solidFill>
                  <a:prstClr val="black"/>
                </a:solidFill>
              </a:rPr>
              <a:t>European Commision – DG Education and Culture Sports</a:t>
            </a:r>
          </a:p>
          <a:p>
            <a:pPr lvl="1">
              <a:buNone/>
            </a:pPr>
            <a:endParaRPr lang="hr-HR" sz="1400" b="1" dirty="0" smtClean="0">
              <a:solidFill>
                <a:prstClr val="black"/>
              </a:solidFill>
            </a:endParaRPr>
          </a:p>
          <a:p>
            <a:pPr lvl="0" algn="ctr">
              <a:buNone/>
            </a:pPr>
            <a:r>
              <a:rPr lang="hr-HR" sz="1400" dirty="0" smtClean="0"/>
              <a:t>Work based learning and professional skills in the European Union</a:t>
            </a:r>
          </a:p>
          <a:p>
            <a:pPr lvl="0" algn="ctr"/>
            <a:endParaRPr lang="hr-HR" sz="1400" dirty="0" smtClean="0"/>
          </a:p>
          <a:p>
            <a:pPr lvl="1"/>
            <a:r>
              <a:rPr lang="hr-HR" sz="1400" b="1" dirty="0" smtClean="0"/>
              <a:t>Sažetak</a:t>
            </a:r>
            <a:r>
              <a:rPr lang="hr-HR" sz="1400" dirty="0" smtClean="0"/>
              <a:t>: </a:t>
            </a:r>
            <a:r>
              <a:rPr lang="hr-HR" sz="1400" i="1" dirty="0" smtClean="0"/>
              <a:t>prezentacija se odnosi na analizu postojećih VET sustava unutar zemalja članica EU kao i zemalja s kojima EU surađuje (Švicarska, Norveška). </a:t>
            </a:r>
          </a:p>
          <a:p>
            <a:pPr lvl="1"/>
            <a:r>
              <a:rPr lang="hr-HR" sz="1400" i="1" dirty="0" smtClean="0"/>
              <a:t>Učenje kroz rad u EU je još uvijek izuzetak i težnja EU je povezivanja VET sustava sa proizvodnjom što je više moguće. Work based learning (WBL) treba postati osnovnom VET sustava. </a:t>
            </a:r>
          </a:p>
          <a:p>
            <a:pPr lvl="1"/>
            <a:r>
              <a:rPr lang="hr-HR" sz="1400" i="1" dirty="0" smtClean="0"/>
              <a:t>Podataka za RH još uvijek nema. </a:t>
            </a:r>
          </a:p>
          <a:p>
            <a:pPr lvl="1"/>
            <a:r>
              <a:rPr lang="hr-HR" sz="1400" i="1" dirty="0" smtClean="0"/>
              <a:t>Pregledom EU inicijativa – „Bruges Communique 2010“ plan je reorganizacija VET sustava u školstvu članica EU u smislu treninga i promjenu načina ponašanja i prozmišljanja rada učitelja u VET sustavu, vanjskih suradnika u VET sustavu kao i samih polaznika VET sustava te u smislu suradnje i mobilnosti vježbenika (naknadno i radne snage) unutar zemalja članica EU. </a:t>
            </a:r>
          </a:p>
          <a:p>
            <a:pPr lvl="1"/>
            <a:r>
              <a:rPr lang="hr-HR" sz="1400" i="1" dirty="0" smtClean="0"/>
              <a:t>Finski model edukacije bi bio jedan od oglednih modela. U ovom smislu pokrenuti su Erasmus i Erasmus+ programi kako bi se pokrenula suradnja unuta članica EU i kao bi se ovaj proces započeo.</a:t>
            </a:r>
            <a:endParaRPr lang="hr-HR" sz="1400" dirty="0" smtClean="0"/>
          </a:p>
          <a:p>
            <a:pPr lvl="1"/>
            <a:r>
              <a:rPr lang="hr-HR" sz="1400" b="1" i="1" dirty="0" smtClean="0"/>
              <a:t>Ideja je da se prate dobri primjeri iz prakse i primjene svi svi kvalitetni rezultati. </a:t>
            </a:r>
          </a:p>
          <a:p>
            <a:pPr lvl="1">
              <a:buNone/>
            </a:pPr>
            <a:endParaRPr lang="hr-HR" sz="1400" dirty="0" smtClean="0"/>
          </a:p>
          <a:p>
            <a:r>
              <a:rPr lang="hr-HR" sz="1400" i="1" dirty="0" smtClean="0"/>
              <a:t>Cilj je </a:t>
            </a:r>
            <a:r>
              <a:rPr lang="hr-HR" sz="1400" b="1" i="1" dirty="0" smtClean="0"/>
              <a:t>smanjenje nezaposlenosti </a:t>
            </a:r>
            <a:r>
              <a:rPr lang="hr-HR" sz="1400" i="1" dirty="0" smtClean="0"/>
              <a:t>– pogotovo mlade populacije i poticanje samozapošljavanja mladih kroz VET sustav u suradnji sa tvrtkama (pogotovo srednjih i velikih tvrtki).</a:t>
            </a:r>
            <a:endParaRPr lang="hr-HR" sz="1400" dirty="0" smtClean="0"/>
          </a:p>
        </p:txBody>
      </p:sp>
      <p:pic>
        <p:nvPicPr>
          <p:cNvPr id="4" name="Picture 3" descr="0085-Prez.jpg"/>
          <p:cNvPicPr>
            <a:picLocks noChangeAspect="1"/>
          </p:cNvPicPr>
          <p:nvPr/>
        </p:nvPicPr>
        <p:blipFill>
          <a:blip r:embed="rId2" cstate="print"/>
          <a:stretch>
            <a:fillRect/>
          </a:stretch>
        </p:blipFill>
        <p:spPr>
          <a:xfrm>
            <a:off x="7000892" y="285728"/>
            <a:ext cx="1852052" cy="180172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643158"/>
            <a:ext cx="8229600" cy="4214842"/>
          </a:xfrm>
        </p:spPr>
        <p:txBody>
          <a:bodyPr>
            <a:noAutofit/>
          </a:bodyPr>
          <a:lstStyle/>
          <a:p>
            <a:pPr lvl="0">
              <a:buNone/>
            </a:pPr>
            <a:endParaRPr lang="hr-HR" sz="1400" b="1" dirty="0" smtClean="0"/>
          </a:p>
          <a:p>
            <a:pPr lvl="0">
              <a:buNone/>
            </a:pPr>
            <a:r>
              <a:rPr lang="hr-HR" sz="1400" b="1" dirty="0" smtClean="0"/>
              <a:t>Boravak u srednjoj školi Lepävaara</a:t>
            </a:r>
          </a:p>
          <a:p>
            <a:pPr lvl="0">
              <a:buNone/>
            </a:pPr>
            <a:endParaRPr lang="hr-HR" sz="1400" b="1" dirty="0" smtClean="0"/>
          </a:p>
          <a:p>
            <a:pPr lvl="0">
              <a:buNone/>
            </a:pPr>
            <a:endParaRPr lang="hr-HR" sz="1400" b="1" dirty="0" smtClean="0"/>
          </a:p>
          <a:p>
            <a:pPr lvl="0"/>
            <a:r>
              <a:rPr lang="hr-HR" sz="1400" dirty="0" smtClean="0"/>
              <a:t>domaćin Kari Ylihakola, Ms. Mach. Eng. (automatičar i električar)</a:t>
            </a:r>
          </a:p>
          <a:p>
            <a:pPr lvl="0"/>
            <a:r>
              <a:rPr lang="hr-HR" sz="1400" dirty="0" smtClean="0"/>
              <a:t>razgledavanje učionica, prostora za praktikum i vježbi</a:t>
            </a:r>
          </a:p>
          <a:p>
            <a:pPr lvl="0"/>
            <a:r>
              <a:rPr lang="hr-HR" sz="1400" dirty="0" smtClean="0"/>
              <a:t>praćenje rada s učenicima</a:t>
            </a:r>
          </a:p>
          <a:p>
            <a:pPr lvl="0"/>
            <a:r>
              <a:rPr lang="hr-HR" sz="1400" dirty="0" smtClean="0"/>
              <a:t>uvid u kurikulum te osobni plan školovanja učenika</a:t>
            </a:r>
          </a:p>
          <a:p>
            <a:pPr lvl="0"/>
            <a:r>
              <a:rPr lang="hr-HR" sz="1400" dirty="0" smtClean="0"/>
              <a:t>poslijepodne posjeta strojarskoj radionici (Jari Siren)</a:t>
            </a:r>
          </a:p>
          <a:p>
            <a:pPr lvl="0"/>
            <a:r>
              <a:rPr lang="hr-HR" sz="1400" dirty="0" smtClean="0"/>
              <a:t>praćenje rada s odraslim učenicima</a:t>
            </a:r>
          </a:p>
          <a:p>
            <a:pPr lvl="0"/>
            <a:r>
              <a:rPr lang="hr-HR" sz="1400" dirty="0" smtClean="0"/>
              <a:t>uvid u zadatke koje rješavaju učenici</a:t>
            </a:r>
          </a:p>
          <a:p>
            <a:endParaRPr lang="hr-HR" sz="1400" dirty="0" smtClean="0"/>
          </a:p>
          <a:p>
            <a:pPr>
              <a:buNone/>
            </a:pPr>
            <a:endParaRPr lang="hr-HR" sz="1400" dirty="0" smtClean="0"/>
          </a:p>
        </p:txBody>
      </p:sp>
      <p:pic>
        <p:nvPicPr>
          <p:cNvPr id="4" name="Picture 3" descr="0085-Prez.jpg"/>
          <p:cNvPicPr>
            <a:picLocks noChangeAspect="1"/>
          </p:cNvPicPr>
          <p:nvPr/>
        </p:nvPicPr>
        <p:blipFill>
          <a:blip r:embed="rId2" cstate="print"/>
          <a:stretch>
            <a:fillRect/>
          </a:stretch>
        </p:blipFill>
        <p:spPr>
          <a:xfrm>
            <a:off x="7000892" y="285728"/>
            <a:ext cx="1852052" cy="1801725"/>
          </a:xfrm>
          <a:prstGeom prst="rect">
            <a:avLst/>
          </a:prstGeom>
        </p:spPr>
      </p:pic>
      <p:pic>
        <p:nvPicPr>
          <p:cNvPr id="5" name="Picture 4" descr="DSCN0606.JPG"/>
          <p:cNvPicPr>
            <a:picLocks noChangeAspect="1"/>
          </p:cNvPicPr>
          <p:nvPr/>
        </p:nvPicPr>
        <p:blipFill>
          <a:blip r:embed="rId3" cstate="print"/>
          <a:stretch>
            <a:fillRect/>
          </a:stretch>
        </p:blipFill>
        <p:spPr>
          <a:xfrm>
            <a:off x="0" y="-1"/>
            <a:ext cx="3571868" cy="2678901"/>
          </a:xfrm>
          <a:prstGeom prst="rect">
            <a:avLst/>
          </a:prstGeom>
        </p:spPr>
      </p:pic>
      <p:pic>
        <p:nvPicPr>
          <p:cNvPr id="6" name="Picture 5" descr="DSCN0852.JPG"/>
          <p:cNvPicPr>
            <a:picLocks noChangeAspect="1"/>
          </p:cNvPicPr>
          <p:nvPr/>
        </p:nvPicPr>
        <p:blipFill>
          <a:blip r:embed="rId4" cstate="print"/>
          <a:stretch>
            <a:fillRect/>
          </a:stretch>
        </p:blipFill>
        <p:spPr>
          <a:xfrm>
            <a:off x="5572101" y="4179075"/>
            <a:ext cx="3571899" cy="267892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500306"/>
            <a:ext cx="8229600" cy="4214842"/>
          </a:xfrm>
        </p:spPr>
        <p:txBody>
          <a:bodyPr>
            <a:noAutofit/>
          </a:bodyPr>
          <a:lstStyle/>
          <a:p>
            <a:pPr lvl="0">
              <a:buNone/>
            </a:pPr>
            <a:endParaRPr lang="hr-HR" sz="1400" b="1" dirty="0" smtClean="0"/>
          </a:p>
          <a:p>
            <a:pPr lvl="0">
              <a:buNone/>
            </a:pPr>
            <a:r>
              <a:rPr lang="hr-HR" sz="1400" b="1" dirty="0" smtClean="0"/>
              <a:t>Boravak u srednjoj školi Suomenoja</a:t>
            </a:r>
          </a:p>
          <a:p>
            <a:pPr lvl="0">
              <a:buNone/>
            </a:pPr>
            <a:endParaRPr lang="hr-HR" sz="1400" b="1" dirty="0" smtClean="0"/>
          </a:p>
          <a:p>
            <a:pPr lvl="0">
              <a:buNone/>
            </a:pPr>
            <a:endParaRPr lang="hr-HR" sz="1400" b="1" dirty="0" smtClean="0"/>
          </a:p>
          <a:p>
            <a:pPr lvl="0"/>
            <a:r>
              <a:rPr lang="hr-HR" sz="1400" dirty="0" smtClean="0"/>
              <a:t>domaćin Jari Tallgren, Ms. Mach. Eng. (strojar) i Kai Ström, Ms. Mach. Eng. (strojar)</a:t>
            </a:r>
          </a:p>
          <a:p>
            <a:pPr lvl="0"/>
            <a:r>
              <a:rPr lang="hr-HR" sz="1400" dirty="0" smtClean="0"/>
              <a:t>razgledavanje učionica, prostora za praktikum i vježbi</a:t>
            </a:r>
          </a:p>
          <a:p>
            <a:pPr lvl="0"/>
            <a:r>
              <a:rPr lang="hr-HR" sz="1400" dirty="0" smtClean="0"/>
              <a:t>praćenje rada s učenicima</a:t>
            </a:r>
          </a:p>
          <a:p>
            <a:pPr lvl="0"/>
            <a:r>
              <a:rPr lang="hr-HR" sz="1400" dirty="0" smtClean="0"/>
              <a:t>uvid u kurikulum te osobni plan školovanja učenika</a:t>
            </a:r>
          </a:p>
          <a:p>
            <a:pPr lvl="0"/>
            <a:r>
              <a:rPr lang="hr-HR" sz="1400" dirty="0" smtClean="0"/>
              <a:t>praćenje rada s odraslim učenicima</a:t>
            </a:r>
          </a:p>
          <a:p>
            <a:pPr lvl="0"/>
            <a:r>
              <a:rPr lang="hr-HR" sz="1400" dirty="0" smtClean="0"/>
              <a:t>uvid u zadatke koje rješavaju učenici</a:t>
            </a:r>
          </a:p>
          <a:p>
            <a:endParaRPr lang="hr-HR" sz="1400" dirty="0" smtClean="0"/>
          </a:p>
          <a:p>
            <a:pPr>
              <a:buNone/>
            </a:pPr>
            <a:endParaRPr lang="hr-HR" sz="1400" dirty="0" smtClean="0"/>
          </a:p>
        </p:txBody>
      </p:sp>
      <p:pic>
        <p:nvPicPr>
          <p:cNvPr id="4" name="Picture 3" descr="0085-Prez.jpg"/>
          <p:cNvPicPr>
            <a:picLocks noChangeAspect="1"/>
          </p:cNvPicPr>
          <p:nvPr/>
        </p:nvPicPr>
        <p:blipFill>
          <a:blip r:embed="rId2" cstate="print"/>
          <a:stretch>
            <a:fillRect/>
          </a:stretch>
        </p:blipFill>
        <p:spPr>
          <a:xfrm>
            <a:off x="7000892" y="285728"/>
            <a:ext cx="1852052" cy="1801725"/>
          </a:xfrm>
          <a:prstGeom prst="rect">
            <a:avLst/>
          </a:prstGeom>
        </p:spPr>
      </p:pic>
      <p:pic>
        <p:nvPicPr>
          <p:cNvPr id="5" name="Picture 4" descr="DSCN0877.JPG"/>
          <p:cNvPicPr>
            <a:picLocks noChangeAspect="1"/>
          </p:cNvPicPr>
          <p:nvPr/>
        </p:nvPicPr>
        <p:blipFill>
          <a:blip r:embed="rId3" cstate="print"/>
          <a:stretch>
            <a:fillRect/>
          </a:stretch>
        </p:blipFill>
        <p:spPr>
          <a:xfrm>
            <a:off x="5572132" y="4179099"/>
            <a:ext cx="3571868" cy="2678901"/>
          </a:xfrm>
          <a:prstGeom prst="rect">
            <a:avLst/>
          </a:prstGeom>
        </p:spPr>
      </p:pic>
      <p:pic>
        <p:nvPicPr>
          <p:cNvPr id="6" name="Picture 5" descr="DSCN0865.JPG"/>
          <p:cNvPicPr>
            <a:picLocks noChangeAspect="1"/>
          </p:cNvPicPr>
          <p:nvPr/>
        </p:nvPicPr>
        <p:blipFill>
          <a:blip r:embed="rId4" cstate="print"/>
          <a:stretch>
            <a:fillRect/>
          </a:stretch>
        </p:blipFill>
        <p:spPr>
          <a:xfrm>
            <a:off x="0" y="0"/>
            <a:ext cx="3571900" cy="267892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85-Prez.jpg"/>
          <p:cNvPicPr>
            <a:picLocks noChangeAspect="1"/>
          </p:cNvPicPr>
          <p:nvPr/>
        </p:nvPicPr>
        <p:blipFill>
          <a:blip r:embed="rId2" cstate="print"/>
          <a:stretch>
            <a:fillRect/>
          </a:stretch>
        </p:blipFill>
        <p:spPr>
          <a:xfrm>
            <a:off x="7000892" y="285728"/>
            <a:ext cx="1852052" cy="1801725"/>
          </a:xfrm>
          <a:prstGeom prst="rect">
            <a:avLst/>
          </a:prstGeom>
        </p:spPr>
      </p:pic>
      <p:pic>
        <p:nvPicPr>
          <p:cNvPr id="6" name="Picture 5" descr="DSCN0343.JPG"/>
          <p:cNvPicPr preferRelativeResize="0">
            <a:picLocks noChangeAspect="1"/>
          </p:cNvPicPr>
          <p:nvPr/>
        </p:nvPicPr>
        <p:blipFill>
          <a:blip r:embed="rId3" cstate="print"/>
          <a:stretch>
            <a:fillRect/>
          </a:stretch>
        </p:blipFill>
        <p:spPr>
          <a:xfrm>
            <a:off x="0" y="0"/>
            <a:ext cx="4000496" cy="3000372"/>
          </a:xfrm>
          <a:prstGeom prst="rect">
            <a:avLst/>
          </a:prstGeom>
        </p:spPr>
      </p:pic>
      <p:pic>
        <p:nvPicPr>
          <p:cNvPr id="8" name="Picture 7" descr="DSCN0372.JPG"/>
          <p:cNvPicPr>
            <a:picLocks noChangeAspect="1"/>
          </p:cNvPicPr>
          <p:nvPr/>
        </p:nvPicPr>
        <p:blipFill>
          <a:blip r:embed="rId4" cstate="print"/>
          <a:stretch>
            <a:fillRect/>
          </a:stretch>
        </p:blipFill>
        <p:spPr>
          <a:xfrm>
            <a:off x="5143471" y="3857603"/>
            <a:ext cx="4000529" cy="3000397"/>
          </a:xfrm>
          <a:prstGeom prst="rect">
            <a:avLst/>
          </a:prstGeom>
        </p:spPr>
      </p:pic>
      <p:pic>
        <p:nvPicPr>
          <p:cNvPr id="7" name="Picture 6" descr="DSCN0357.JPG"/>
          <p:cNvPicPr>
            <a:picLocks noChangeAspect="1"/>
          </p:cNvPicPr>
          <p:nvPr/>
        </p:nvPicPr>
        <p:blipFill>
          <a:blip r:embed="rId5" cstate="print"/>
          <a:stretch>
            <a:fillRect/>
          </a:stretch>
        </p:blipFill>
        <p:spPr>
          <a:xfrm>
            <a:off x="2285984" y="1785926"/>
            <a:ext cx="4000494" cy="300037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85-Prez.jpg"/>
          <p:cNvPicPr>
            <a:picLocks noChangeAspect="1"/>
          </p:cNvPicPr>
          <p:nvPr/>
        </p:nvPicPr>
        <p:blipFill>
          <a:blip r:embed="rId2" cstate="print"/>
          <a:stretch>
            <a:fillRect/>
          </a:stretch>
        </p:blipFill>
        <p:spPr>
          <a:xfrm>
            <a:off x="7000892" y="285728"/>
            <a:ext cx="1852052" cy="1801725"/>
          </a:xfrm>
          <a:prstGeom prst="rect">
            <a:avLst/>
          </a:prstGeom>
        </p:spPr>
      </p:pic>
      <p:pic>
        <p:nvPicPr>
          <p:cNvPr id="9" name="Picture 8" descr="DSCN0534.JPG"/>
          <p:cNvPicPr>
            <a:picLocks noChangeAspect="1"/>
          </p:cNvPicPr>
          <p:nvPr/>
        </p:nvPicPr>
        <p:blipFill>
          <a:blip r:embed="rId3" cstate="print"/>
          <a:stretch>
            <a:fillRect/>
          </a:stretch>
        </p:blipFill>
        <p:spPr>
          <a:xfrm>
            <a:off x="0" y="0"/>
            <a:ext cx="3571868" cy="2678901"/>
          </a:xfrm>
          <a:prstGeom prst="rect">
            <a:avLst/>
          </a:prstGeom>
        </p:spPr>
      </p:pic>
      <p:pic>
        <p:nvPicPr>
          <p:cNvPr id="11" name="Picture 10" descr="DSCN0602.JPG"/>
          <p:cNvPicPr>
            <a:picLocks noChangeAspect="1"/>
          </p:cNvPicPr>
          <p:nvPr/>
        </p:nvPicPr>
        <p:blipFill>
          <a:blip r:embed="rId4" cstate="print"/>
          <a:stretch>
            <a:fillRect/>
          </a:stretch>
        </p:blipFill>
        <p:spPr>
          <a:xfrm>
            <a:off x="5572100" y="4179075"/>
            <a:ext cx="3571900" cy="2678925"/>
          </a:xfrm>
          <a:prstGeom prst="rect">
            <a:avLst/>
          </a:prstGeom>
        </p:spPr>
      </p:pic>
      <p:pic>
        <p:nvPicPr>
          <p:cNvPr id="12" name="Picture 11" descr="DSCN0628.JPG"/>
          <p:cNvPicPr>
            <a:picLocks noChangeAspect="1"/>
          </p:cNvPicPr>
          <p:nvPr/>
        </p:nvPicPr>
        <p:blipFill>
          <a:blip r:embed="rId5" cstate="print"/>
          <a:stretch>
            <a:fillRect/>
          </a:stretch>
        </p:blipFill>
        <p:spPr>
          <a:xfrm>
            <a:off x="0" y="4179076"/>
            <a:ext cx="3571899" cy="2678924"/>
          </a:xfrm>
          <a:prstGeom prst="rect">
            <a:avLst/>
          </a:prstGeom>
        </p:spPr>
      </p:pic>
      <p:pic>
        <p:nvPicPr>
          <p:cNvPr id="10" name="Picture 9" descr="DSCN0542.JPG"/>
          <p:cNvPicPr>
            <a:picLocks noChangeAspect="1"/>
          </p:cNvPicPr>
          <p:nvPr/>
        </p:nvPicPr>
        <p:blipFill>
          <a:blip r:embed="rId6" cstate="print"/>
          <a:stretch>
            <a:fillRect/>
          </a:stretch>
        </p:blipFill>
        <p:spPr>
          <a:xfrm>
            <a:off x="2428860" y="2000240"/>
            <a:ext cx="3571868" cy="267890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071678"/>
            <a:ext cx="8229600" cy="4389120"/>
          </a:xfrm>
        </p:spPr>
        <p:txBody>
          <a:bodyPr>
            <a:normAutofit/>
          </a:bodyPr>
          <a:lstStyle/>
          <a:p>
            <a:endParaRPr lang="hr-HR" sz="1400" i="1" dirty="0" smtClean="0"/>
          </a:p>
          <a:p>
            <a:endParaRPr lang="hr-HR" sz="1400" i="1" dirty="0" smtClean="0"/>
          </a:p>
          <a:p>
            <a:endParaRPr lang="hr-HR" sz="1400" i="1" dirty="0" smtClean="0"/>
          </a:p>
          <a:p>
            <a:r>
              <a:rPr lang="hr-HR" sz="1400" i="1" dirty="0" smtClean="0"/>
              <a:t>Finski			izgovor			značenje</a:t>
            </a:r>
            <a:endParaRPr lang="hr-HR" sz="1400" dirty="0" smtClean="0"/>
          </a:p>
          <a:p>
            <a:r>
              <a:rPr lang="hr-HR" sz="1400" dirty="0" smtClean="0"/>
              <a:t>YKSI 			[üksi]			1</a:t>
            </a:r>
          </a:p>
          <a:p>
            <a:r>
              <a:rPr lang="hr-HR" sz="1400" dirty="0" smtClean="0"/>
              <a:t>KAKSI	 		[kaksi]			2</a:t>
            </a:r>
          </a:p>
          <a:p>
            <a:r>
              <a:rPr lang="hr-HR" sz="1400" dirty="0" smtClean="0"/>
              <a:t>KOLME 		[kolme]			3</a:t>
            </a:r>
          </a:p>
          <a:p>
            <a:r>
              <a:rPr lang="hr-HR" sz="1400" dirty="0" smtClean="0"/>
              <a:t>NELJÄ 			[nelja]			4</a:t>
            </a:r>
          </a:p>
          <a:p>
            <a:r>
              <a:rPr lang="hr-HR" sz="1400" dirty="0" smtClean="0"/>
              <a:t>VIISI 			[viisi]			5</a:t>
            </a:r>
          </a:p>
          <a:p>
            <a:r>
              <a:rPr lang="hr-HR" sz="1400" dirty="0" smtClean="0"/>
              <a:t>KUUSI 			[kusi]			6</a:t>
            </a:r>
          </a:p>
          <a:p>
            <a:r>
              <a:rPr lang="hr-HR" sz="1400" dirty="0" smtClean="0"/>
              <a:t>SEITSEMÄN 		[seitseman]			7</a:t>
            </a:r>
          </a:p>
          <a:p>
            <a:r>
              <a:rPr lang="hr-HR" sz="1400" dirty="0" smtClean="0"/>
              <a:t>KAHDEKSAN 		[kadeksan]			8</a:t>
            </a:r>
          </a:p>
          <a:p>
            <a:r>
              <a:rPr lang="hr-HR" sz="1400" dirty="0" smtClean="0"/>
              <a:t>YHDEKSÄN 		[üdeksan]			9</a:t>
            </a:r>
          </a:p>
          <a:p>
            <a:r>
              <a:rPr lang="hr-HR" sz="1400" dirty="0" smtClean="0"/>
              <a:t>KYMENEN		[kiimenen]			10</a:t>
            </a:r>
          </a:p>
          <a:p>
            <a:endParaRPr lang="hr-HR" sz="1400" dirty="0" smtClean="0"/>
          </a:p>
        </p:txBody>
      </p:sp>
      <p:pic>
        <p:nvPicPr>
          <p:cNvPr id="4" name="Picture 3" descr="0085-Prez.jpg"/>
          <p:cNvPicPr>
            <a:picLocks noChangeAspect="1"/>
          </p:cNvPicPr>
          <p:nvPr/>
        </p:nvPicPr>
        <p:blipFill>
          <a:blip r:embed="rId2" cstate="print"/>
          <a:stretch>
            <a:fillRect/>
          </a:stretch>
        </p:blipFill>
        <p:spPr>
          <a:xfrm>
            <a:off x="7000892" y="285728"/>
            <a:ext cx="1852052" cy="1801725"/>
          </a:xfrm>
          <a:prstGeom prst="rect">
            <a:avLst/>
          </a:prstGeom>
        </p:spPr>
      </p:pic>
      <p:sp>
        <p:nvSpPr>
          <p:cNvPr id="5" name="Rectangle 4"/>
          <p:cNvSpPr/>
          <p:nvPr/>
        </p:nvSpPr>
        <p:spPr>
          <a:xfrm>
            <a:off x="857224" y="2071678"/>
            <a:ext cx="4572000" cy="369332"/>
          </a:xfrm>
          <a:prstGeom prst="rect">
            <a:avLst/>
          </a:prstGeom>
        </p:spPr>
        <p:txBody>
          <a:bodyPr>
            <a:spAutoFit/>
          </a:bodyPr>
          <a:lstStyle/>
          <a:p>
            <a:r>
              <a:rPr lang="hr-HR" dirty="0" smtClean="0"/>
              <a:t>Učimo brojeve na finskom</a:t>
            </a:r>
            <a:endParaRPr lang="hr-H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85-Prez.jpg"/>
          <p:cNvPicPr>
            <a:picLocks noChangeAspect="1"/>
          </p:cNvPicPr>
          <p:nvPr/>
        </p:nvPicPr>
        <p:blipFill>
          <a:blip r:embed="rId2" cstate="print"/>
          <a:stretch>
            <a:fillRect/>
          </a:stretch>
        </p:blipFill>
        <p:spPr>
          <a:xfrm>
            <a:off x="7000892" y="285728"/>
            <a:ext cx="1852052" cy="1801725"/>
          </a:xfrm>
          <a:prstGeom prst="rect">
            <a:avLst/>
          </a:prstGeom>
        </p:spPr>
      </p:pic>
      <p:pic>
        <p:nvPicPr>
          <p:cNvPr id="6" name="Picture 5" descr="DSCN0997.JPG"/>
          <p:cNvPicPr>
            <a:picLocks noChangeAspect="1"/>
          </p:cNvPicPr>
          <p:nvPr/>
        </p:nvPicPr>
        <p:blipFill>
          <a:blip r:embed="rId3" cstate="print"/>
          <a:stretch>
            <a:fillRect/>
          </a:stretch>
        </p:blipFill>
        <p:spPr>
          <a:xfrm>
            <a:off x="1785918" y="2285992"/>
            <a:ext cx="5524539" cy="4143404"/>
          </a:xfrm>
          <a:prstGeom prst="rect">
            <a:avLst/>
          </a:prstGeom>
        </p:spPr>
      </p:pic>
      <p:sp>
        <p:nvSpPr>
          <p:cNvPr id="8" name="Rectangle 7"/>
          <p:cNvSpPr/>
          <p:nvPr/>
        </p:nvSpPr>
        <p:spPr>
          <a:xfrm>
            <a:off x="785786" y="1000108"/>
            <a:ext cx="4572000" cy="369332"/>
          </a:xfrm>
          <a:prstGeom prst="rect">
            <a:avLst/>
          </a:prstGeom>
        </p:spPr>
        <p:txBody>
          <a:bodyPr>
            <a:spAutoFit/>
          </a:bodyPr>
          <a:lstStyle/>
          <a:p>
            <a:r>
              <a:rPr lang="hr-HR" dirty="0" smtClean="0"/>
              <a:t>Hvala za pozornosti!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143116"/>
            <a:ext cx="8229600" cy="4389120"/>
          </a:xfrm>
        </p:spPr>
        <p:txBody>
          <a:bodyPr>
            <a:normAutofit fontScale="55000" lnSpcReduction="20000"/>
          </a:bodyPr>
          <a:lstStyle/>
          <a:p>
            <a:pPr>
              <a:buNone/>
            </a:pPr>
            <a:r>
              <a:rPr lang="hr-HR" b="1" dirty="0" smtClean="0"/>
              <a:t>Finski školski sustav</a:t>
            </a:r>
          </a:p>
          <a:p>
            <a:endParaRPr lang="hr-HR" b="1" dirty="0" smtClean="0"/>
          </a:p>
          <a:p>
            <a:r>
              <a:rPr lang="hr-HR" dirty="0" smtClean="0"/>
              <a:t>Finski sustav edukacije u osnovi čine: zakonodavac (parlament), Ministarstvo obrazovanja i Nacionalni odbor za edukaciju</a:t>
            </a:r>
          </a:p>
          <a:p>
            <a:pPr lvl="0"/>
            <a:r>
              <a:rPr lang="hr-HR" dirty="0" smtClean="0"/>
              <a:t>Svaka edukacijska ustanova ima veliku slobodu u kreiranju svog rada.</a:t>
            </a:r>
          </a:p>
          <a:p>
            <a:pPr lvl="0"/>
            <a:r>
              <a:rPr lang="hr-HR" dirty="0" smtClean="0"/>
              <a:t>Postoje privatne, državne i municipalne ustanove. Omnia je municipalna ustanova koja se financira iz 3 različita izvora (parlamenta, lokalne uprave i projekata EU).</a:t>
            </a:r>
          </a:p>
          <a:p>
            <a:pPr lvl="0"/>
            <a:r>
              <a:rPr lang="hr-HR" dirty="0" smtClean="0"/>
              <a:t>U Finskoj postoji oko 381 vrsta različitih zanimanja. Ministarstvo odlučuje o broju zanimanja i potrebnih znanja i vještina. Nacionalni odbor za školstvo prati koja znanja i vještine su potrebne u budućnosti stoga se svi planovi i programi tomu prilagođavaju uključujući državne, privatne i municipalne ustanove.</a:t>
            </a:r>
          </a:p>
          <a:p>
            <a:pPr lvl="0"/>
            <a:r>
              <a:rPr lang="hr-HR" dirty="0" smtClean="0"/>
              <a:t>Bitna je procjena naučenih znanja i postignutih ciljeva. Postavljeni su novi zahtjevi pred učitelja. Učitelj mora biti voditelj, mentor i potpora, a učenik je taj koji je aktivan i mora sudjelovati i radi na različitim projektima na osnovu kojih dobije diplomu i znanja koja su potrebna.</a:t>
            </a:r>
          </a:p>
          <a:p>
            <a:pPr lvl="0"/>
            <a:r>
              <a:rPr lang="hr-HR" dirty="0" smtClean="0"/>
              <a:t>Promjenom ovog stava, učenici su vođeni i manje se vremena provodi na klasičnoj nastavi. Planovi se ne realiziraju na osnovi norme i broja sati, već na temelju postizanja planirane razine znanja i vještina. </a:t>
            </a:r>
          </a:p>
          <a:p>
            <a:pPr lvl="0"/>
            <a:r>
              <a:rPr lang="hr-HR" dirty="0" smtClean="0"/>
              <a:t>Ministarstvo obrazovanja i nacionalni odbor propisuju potrebnu razinu znanja i vještina koje učenici imaju i koje žele ostvariti kroz određeni program. Stoga se gleda ostvarenje cilja. </a:t>
            </a:r>
          </a:p>
          <a:p>
            <a:pPr lvl="0"/>
            <a:r>
              <a:rPr lang="hr-HR" dirty="0" smtClean="0"/>
              <a:t>Školovanje je indovidualno i za svakog učenika se radi zaseban plan rada temeljem postojećim znanjima i vještinama.</a:t>
            </a:r>
          </a:p>
          <a:p>
            <a:endParaRPr lang="hr-HR" dirty="0"/>
          </a:p>
        </p:txBody>
      </p:sp>
      <p:pic>
        <p:nvPicPr>
          <p:cNvPr id="4" name="Picture 3" descr="0085-Prez.jpg"/>
          <p:cNvPicPr>
            <a:picLocks noChangeAspect="1"/>
          </p:cNvPicPr>
          <p:nvPr/>
        </p:nvPicPr>
        <p:blipFill>
          <a:blip r:embed="rId2" cstate="print"/>
          <a:stretch>
            <a:fillRect/>
          </a:stretch>
        </p:blipFill>
        <p:spPr>
          <a:xfrm>
            <a:off x="7000892" y="285728"/>
            <a:ext cx="1852052" cy="18017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hr-HR" sz="1400" b="1" dirty="0" smtClean="0"/>
              <a:t>Načini školovanja</a:t>
            </a:r>
            <a:endParaRPr lang="hr-HR" sz="1400" dirty="0" smtClean="0"/>
          </a:p>
          <a:p>
            <a:pPr lvl="1"/>
            <a:endParaRPr lang="hr-HR" sz="1400" dirty="0" smtClean="0"/>
          </a:p>
          <a:p>
            <a:pPr lvl="1"/>
            <a:r>
              <a:rPr lang="hr-HR" sz="1400" dirty="0" smtClean="0"/>
              <a:t>Školovanje prema kurikulumu</a:t>
            </a:r>
          </a:p>
          <a:p>
            <a:pPr lvl="1"/>
            <a:r>
              <a:rPr lang="hr-HR" sz="1400" dirty="0" smtClean="0"/>
              <a:t>Školovanje prema sustavu vježbenika/pripravnika </a:t>
            </a:r>
          </a:p>
          <a:p>
            <a:pPr lvl="1"/>
            <a:r>
              <a:rPr lang="hr-HR" sz="1400" dirty="0" smtClean="0"/>
              <a:t>Školovanje prema sustavu provjere vještina i znanja (za odrasle)</a:t>
            </a:r>
          </a:p>
          <a:p>
            <a:pPr lvl="1"/>
            <a:r>
              <a:rPr lang="hr-HR" sz="1400" dirty="0" smtClean="0"/>
              <a:t>Broj osoba koji nakon završetka strukovnog obrazovanja idu na politehnička sveučilišta je manji od 2%. Na politehniku uglavnom dolaze učenici iz teorijskih (gimanzijskih programa). Moraju ostvariti 120 bodova. Veći dio se odnosi na strukovni dio (cca 90 bodova), manji ali sadržajno bitan dio je vezan za matematiku, finski, fizika… se odnosi na do 20 bodova. Najmanji dio bodova se odnosi na slobodan izbor.</a:t>
            </a:r>
          </a:p>
          <a:p>
            <a:endParaRPr lang="hr-HR" sz="1400" dirty="0"/>
          </a:p>
        </p:txBody>
      </p:sp>
      <p:pic>
        <p:nvPicPr>
          <p:cNvPr id="4" name="Picture 3" descr="0085-Prez.jpg"/>
          <p:cNvPicPr>
            <a:picLocks noChangeAspect="1"/>
          </p:cNvPicPr>
          <p:nvPr/>
        </p:nvPicPr>
        <p:blipFill>
          <a:blip r:embed="rId2" cstate="print"/>
          <a:stretch>
            <a:fillRect/>
          </a:stretch>
        </p:blipFill>
        <p:spPr>
          <a:xfrm>
            <a:off x="7000892" y="285728"/>
            <a:ext cx="1852052" cy="180172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071678"/>
            <a:ext cx="8229600" cy="4389120"/>
          </a:xfrm>
        </p:spPr>
        <p:txBody>
          <a:bodyPr>
            <a:normAutofit/>
          </a:bodyPr>
          <a:lstStyle/>
          <a:p>
            <a:pPr>
              <a:buNone/>
            </a:pPr>
            <a:r>
              <a:rPr lang="hr-HR" sz="1400" b="1" dirty="0" smtClean="0"/>
              <a:t>Provjera znanja učenika koji ulaze u sustav strukovnog obrazovanja</a:t>
            </a:r>
            <a:endParaRPr lang="hr-HR" sz="1400" dirty="0" smtClean="0"/>
          </a:p>
          <a:p>
            <a:endParaRPr lang="hr-HR" sz="1400" dirty="0" smtClean="0"/>
          </a:p>
          <a:p>
            <a:r>
              <a:rPr lang="hr-HR" sz="1400" dirty="0" smtClean="0"/>
              <a:t>Demonstracija vještina se obavlja od strane učenika, stručnog suradnika i profesora u realnim i stvarnim radnim uvjetima. Provjerava tvrtka u kojoj učenik radi i poslovanje tvrtke (ugovori, plaćanje poreza u kojima učenik mora obaviti praktični dio) obučava se stručni suradnik, te se provjerava razina stručnosti suradnika. Stručni suradnik ne daje ocjene već pisanu karakteristiku.</a:t>
            </a:r>
          </a:p>
          <a:p>
            <a:endParaRPr lang="hr-HR" sz="1400" dirty="0" smtClean="0"/>
          </a:p>
          <a:p>
            <a:r>
              <a:rPr lang="hr-HR" sz="1400" dirty="0" smtClean="0"/>
              <a:t>Profesor donosi odluke ali uloga stručnog suradnika je također jako bitna. </a:t>
            </a:r>
          </a:p>
          <a:p>
            <a:pPr lvl="1"/>
            <a:r>
              <a:rPr lang="hr-HR" sz="1400" dirty="0" smtClean="0"/>
              <a:t>Svi profesori su morali raditi na tržištu pa su onda tek išli na pedagošku skupinu predmeta i rade u školama.</a:t>
            </a:r>
          </a:p>
          <a:p>
            <a:pPr lvl="1"/>
            <a:r>
              <a:rPr lang="hr-HR" sz="1400" dirty="0" smtClean="0"/>
              <a:t>Učenik pravi plan što i kako će demonstrirati svoja znanja i vještine, a profesor provjerava i plan i znanje i vještine i odgovara li prikazano normama koje je postavio finski nacionalni odbor za školstvo.</a:t>
            </a:r>
          </a:p>
          <a:p>
            <a:endParaRPr lang="hr-HR" sz="1400" dirty="0" smtClean="0"/>
          </a:p>
        </p:txBody>
      </p:sp>
      <p:pic>
        <p:nvPicPr>
          <p:cNvPr id="4" name="Picture 3" descr="0085-Prez.jpg"/>
          <p:cNvPicPr>
            <a:picLocks noChangeAspect="1"/>
          </p:cNvPicPr>
          <p:nvPr/>
        </p:nvPicPr>
        <p:blipFill>
          <a:blip r:embed="rId2" cstate="print"/>
          <a:stretch>
            <a:fillRect/>
          </a:stretch>
        </p:blipFill>
        <p:spPr>
          <a:xfrm>
            <a:off x="7000892" y="285728"/>
            <a:ext cx="1852052" cy="180172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928802"/>
            <a:ext cx="8229600" cy="3714776"/>
          </a:xfrm>
        </p:spPr>
        <p:txBody>
          <a:bodyPr>
            <a:noAutofit/>
          </a:bodyPr>
          <a:lstStyle/>
          <a:p>
            <a:pPr>
              <a:buNone/>
            </a:pPr>
            <a:r>
              <a:rPr lang="hr-HR" sz="1400" b="1" dirty="0" smtClean="0"/>
              <a:t>Prepoznavanje prethodnog znanja – Omnia Adult Centre</a:t>
            </a:r>
          </a:p>
          <a:p>
            <a:pPr>
              <a:buNone/>
            </a:pPr>
            <a:endParaRPr lang="hr-HR" sz="1400" dirty="0" smtClean="0"/>
          </a:p>
          <a:p>
            <a:r>
              <a:rPr lang="hr-HR" sz="1400" b="1" dirty="0" smtClean="0"/>
              <a:t>Predavač</a:t>
            </a:r>
            <a:r>
              <a:rPr lang="hr-HR" sz="1400" dirty="0" smtClean="0"/>
              <a:t>: </a:t>
            </a:r>
            <a:r>
              <a:rPr lang="hr-HR" sz="1400" i="1" dirty="0" smtClean="0"/>
              <a:t>Sirkka Wiman</a:t>
            </a:r>
            <a:r>
              <a:rPr lang="hr-HR" sz="1400" dirty="0" smtClean="0"/>
              <a:t>, ravnateljica</a:t>
            </a:r>
          </a:p>
          <a:p>
            <a:pPr>
              <a:buNone/>
            </a:pPr>
            <a:endParaRPr lang="hr-HR" sz="1400" dirty="0" smtClean="0"/>
          </a:p>
          <a:p>
            <a:r>
              <a:rPr lang="hr-HR" sz="1400" b="1" dirty="0" smtClean="0"/>
              <a:t>Teme</a:t>
            </a:r>
            <a:r>
              <a:rPr lang="hr-HR" sz="1400" dirty="0" smtClean="0"/>
              <a:t>:</a:t>
            </a:r>
          </a:p>
          <a:p>
            <a:pPr lvl="0"/>
            <a:r>
              <a:rPr lang="hr-HR" sz="1400" b="1" dirty="0" smtClean="0"/>
              <a:t>LLL</a:t>
            </a:r>
            <a:r>
              <a:rPr lang="hr-HR" sz="1400" dirty="0" smtClean="0"/>
              <a:t> (life long learning) = cjeloživotno učenje</a:t>
            </a:r>
          </a:p>
          <a:p>
            <a:pPr lvl="0"/>
            <a:r>
              <a:rPr lang="hr-HR" sz="1400" b="1" dirty="0" smtClean="0"/>
              <a:t>LLG</a:t>
            </a:r>
            <a:r>
              <a:rPr lang="hr-HR" sz="1400" dirty="0" smtClean="0"/>
              <a:t> (life long gudance) = cjeloživotno vođenje kroz učenje</a:t>
            </a:r>
          </a:p>
          <a:p>
            <a:pPr lvl="0"/>
            <a:r>
              <a:rPr lang="hr-HR" sz="1400" b="1" dirty="0" smtClean="0"/>
              <a:t>EQF</a:t>
            </a:r>
            <a:r>
              <a:rPr lang="hr-HR" sz="1400" dirty="0" smtClean="0"/>
              <a:t> – European Qualification Framework – levelt 1-8 = Europski kvalifikacijski okvir sa razinama 1-8</a:t>
            </a:r>
          </a:p>
          <a:p>
            <a:pPr lvl="0"/>
            <a:r>
              <a:rPr lang="hr-HR" sz="1400" b="1" dirty="0" smtClean="0"/>
              <a:t>ECVET</a:t>
            </a:r>
            <a:r>
              <a:rPr lang="hr-HR" sz="1400" dirty="0" smtClean="0"/>
              <a:t> and study points = sustav bodovanja</a:t>
            </a:r>
          </a:p>
          <a:p>
            <a:r>
              <a:rPr lang="hr-HR" sz="1400" dirty="0" smtClean="0"/>
              <a:t>Društvo u Finskoj je još uvijek podijeljeno na način što je većina polaznika učilišta većina ženske populacije i kako se zapravo ženska populacije u većoj mjeri vraća na učilišta za razliku od muške populacije.</a:t>
            </a:r>
          </a:p>
          <a:p>
            <a:r>
              <a:rPr lang="hr-HR" sz="1400" dirty="0" smtClean="0"/>
              <a:t>Fleksibilnost u učenju koju ima Omnia je zahtijevala je veliki broj polaznika. Stoga se pristupilo okrupnjivanju postojećih kapaciteta i cijeli sustav u Espoo-u je stavljen u funkciju jednog sustava.</a:t>
            </a:r>
          </a:p>
          <a:p>
            <a:pPr>
              <a:buNone/>
            </a:pPr>
            <a:endParaRPr lang="hr-HR" sz="1400" dirty="0" smtClean="0"/>
          </a:p>
        </p:txBody>
      </p:sp>
      <p:pic>
        <p:nvPicPr>
          <p:cNvPr id="4" name="Picture 3" descr="0085-Prez.jpg"/>
          <p:cNvPicPr>
            <a:picLocks noChangeAspect="1"/>
          </p:cNvPicPr>
          <p:nvPr/>
        </p:nvPicPr>
        <p:blipFill>
          <a:blip r:embed="rId2" cstate="print"/>
          <a:stretch>
            <a:fillRect/>
          </a:stretch>
        </p:blipFill>
        <p:spPr>
          <a:xfrm>
            <a:off x="7000892" y="285728"/>
            <a:ext cx="1852052" cy="180172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000240"/>
            <a:ext cx="8229600" cy="3857652"/>
          </a:xfrm>
        </p:spPr>
        <p:txBody>
          <a:bodyPr>
            <a:noAutofit/>
          </a:bodyPr>
          <a:lstStyle/>
          <a:p>
            <a:pPr>
              <a:buNone/>
            </a:pPr>
            <a:r>
              <a:rPr lang="hr-HR" sz="1400" b="1" dirty="0" smtClean="0"/>
              <a:t>Prepoznavanje prethodnog znanja – Omnia Adult Centre</a:t>
            </a:r>
          </a:p>
          <a:p>
            <a:pPr>
              <a:buNone/>
            </a:pPr>
            <a:endParaRPr lang="hr-HR" sz="1400" dirty="0" smtClean="0"/>
          </a:p>
          <a:p>
            <a:r>
              <a:rPr lang="hr-HR" sz="1400" b="1" dirty="0" smtClean="0"/>
              <a:t>Plan rada Omnia učilišta</a:t>
            </a:r>
            <a:endParaRPr lang="hr-HR" sz="1400" dirty="0" smtClean="0"/>
          </a:p>
          <a:p>
            <a:pPr lvl="1"/>
            <a:r>
              <a:rPr lang="hr-HR" sz="1400" dirty="0" smtClean="0"/>
              <a:t>Politički program definiran od strane finske vlade 2011.</a:t>
            </a:r>
          </a:p>
          <a:p>
            <a:pPr lvl="1"/>
            <a:r>
              <a:rPr lang="hr-HR" sz="1400" dirty="0" smtClean="0"/>
              <a:t>Razvojni i edukacijski plan za razdoblje 2011-2016</a:t>
            </a:r>
          </a:p>
          <a:p>
            <a:pPr lvl="1"/>
            <a:r>
              <a:rPr lang="hr-HR" sz="1400" dirty="0" smtClean="0"/>
              <a:t>Godišnji financijski plan za 2013 – planira se i za buduće razdoblje i predviđaju se moguće promjene</a:t>
            </a:r>
          </a:p>
          <a:p>
            <a:pPr lvl="1"/>
            <a:r>
              <a:rPr lang="hr-HR" sz="1400" dirty="0" smtClean="0"/>
              <a:t>Svaki godišnji plan se i provjerava u kojoj mjeri je realiziran – od strane Omnia učilišta, ali i instanci zaduženih za provjeru rada sustava.</a:t>
            </a:r>
          </a:p>
          <a:p>
            <a:r>
              <a:rPr lang="hr-HR" sz="1400" dirty="0" smtClean="0"/>
              <a:t>U realnoj situaciji:</a:t>
            </a:r>
          </a:p>
          <a:p>
            <a:pPr lvl="1"/>
            <a:r>
              <a:rPr lang="hr-HR" sz="1400" dirty="0" smtClean="0"/>
              <a:t>Glavni pristup je usmjeren prema studentu/polazniku</a:t>
            </a:r>
          </a:p>
          <a:p>
            <a:pPr lvl="1"/>
            <a:r>
              <a:rPr lang="hr-HR" sz="1400" dirty="0" smtClean="0"/>
              <a:t>Primjena se svodi na prepoznavanje i provjeru kompetencija</a:t>
            </a:r>
          </a:p>
          <a:p>
            <a:pPr lvl="1"/>
            <a:r>
              <a:rPr lang="hr-HR" sz="1400" dirty="0" smtClean="0"/>
              <a:t>Testovi kompetencija – različiti načini provedbe</a:t>
            </a:r>
          </a:p>
          <a:p>
            <a:pPr lvl="1"/>
            <a:r>
              <a:rPr lang="hr-HR" sz="1400" dirty="0" smtClean="0"/>
              <a:t>Pripremni trening za različite razine znanja studenata sukladno njihovom prethodnom znanju.</a:t>
            </a:r>
          </a:p>
          <a:p>
            <a:pPr>
              <a:buNone/>
            </a:pPr>
            <a:endParaRPr lang="hr-HR" sz="1400" dirty="0" smtClean="0"/>
          </a:p>
        </p:txBody>
      </p:sp>
      <p:pic>
        <p:nvPicPr>
          <p:cNvPr id="4" name="Picture 3" descr="0085-Prez.jpg"/>
          <p:cNvPicPr>
            <a:picLocks noChangeAspect="1"/>
          </p:cNvPicPr>
          <p:nvPr/>
        </p:nvPicPr>
        <p:blipFill>
          <a:blip r:embed="rId2" cstate="print"/>
          <a:stretch>
            <a:fillRect/>
          </a:stretch>
        </p:blipFill>
        <p:spPr>
          <a:xfrm>
            <a:off x="7000892" y="285728"/>
            <a:ext cx="1852052" cy="18017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85728"/>
            <a:ext cx="8229600" cy="6072230"/>
          </a:xfrm>
        </p:spPr>
        <p:txBody>
          <a:bodyPr>
            <a:noAutofit/>
          </a:bodyPr>
          <a:lstStyle/>
          <a:p>
            <a:endParaRPr lang="hr-HR" sz="1400" b="1" dirty="0" smtClean="0"/>
          </a:p>
          <a:p>
            <a:endParaRPr lang="hr-HR" sz="1400" b="1" dirty="0" smtClean="0"/>
          </a:p>
          <a:p>
            <a:r>
              <a:rPr lang="hr-HR" sz="1400" b="1" dirty="0" smtClean="0"/>
              <a:t>Kako prepoznati prethodno znanje?</a:t>
            </a:r>
            <a:endParaRPr lang="hr-HR" sz="1400" dirty="0" smtClean="0"/>
          </a:p>
          <a:p>
            <a:pPr lvl="0"/>
            <a:r>
              <a:rPr lang="hr-HR" sz="1400" dirty="0" smtClean="0"/>
              <a:t>Alati i metode prepoznavanja prethodnog znanja</a:t>
            </a:r>
          </a:p>
          <a:p>
            <a:pPr lvl="1"/>
            <a:r>
              <a:rPr lang="hr-HR" sz="1400" dirty="0" smtClean="0"/>
              <a:t>Radno iskustvo</a:t>
            </a:r>
          </a:p>
          <a:p>
            <a:pPr lvl="1"/>
            <a:r>
              <a:rPr lang="hr-HR" sz="1400" dirty="0" smtClean="0"/>
              <a:t>Kvalifikacije</a:t>
            </a:r>
          </a:p>
          <a:p>
            <a:pPr lvl="1"/>
            <a:r>
              <a:rPr lang="hr-HR" sz="1400" dirty="0" smtClean="0"/>
              <a:t>Neformalno i informativno učenje</a:t>
            </a:r>
          </a:p>
          <a:p>
            <a:pPr lvl="1"/>
            <a:r>
              <a:rPr lang="hr-HR" sz="1400" dirty="0" smtClean="0"/>
              <a:t>Intervjui</a:t>
            </a:r>
          </a:p>
          <a:p>
            <a:pPr lvl="1"/>
            <a:r>
              <a:rPr lang="hr-HR" sz="1400" dirty="0" smtClean="0"/>
              <a:t>Demonstracija vještina</a:t>
            </a:r>
          </a:p>
          <a:p>
            <a:pPr lvl="1"/>
            <a:r>
              <a:rPr lang="hr-HR" sz="1400" dirty="0" smtClean="0"/>
              <a:t>Ostalo</a:t>
            </a:r>
          </a:p>
          <a:p>
            <a:pPr>
              <a:buNone/>
            </a:pPr>
            <a:endParaRPr lang="hr-HR" sz="1400" b="1" dirty="0" smtClean="0"/>
          </a:p>
          <a:p>
            <a:r>
              <a:rPr lang="hr-HR" sz="1400" b="1" dirty="0" smtClean="0"/>
              <a:t>Osiguranje kvalitete</a:t>
            </a:r>
            <a:endParaRPr lang="hr-HR" sz="1400" dirty="0" smtClean="0"/>
          </a:p>
          <a:p>
            <a:pPr lvl="0"/>
            <a:r>
              <a:rPr lang="hr-HR" sz="1400" dirty="0" smtClean="0"/>
              <a:t>Kvalifikacije, studijski programi i moduli zanimanja</a:t>
            </a:r>
          </a:p>
          <a:p>
            <a:pPr lvl="0"/>
            <a:r>
              <a:rPr lang="hr-HR" sz="1400" dirty="0" smtClean="0"/>
              <a:t>Strukovne vještine potrebne za određeno zanimanje</a:t>
            </a:r>
          </a:p>
          <a:p>
            <a:pPr lvl="0"/>
            <a:r>
              <a:rPr lang="hr-HR" sz="1400" dirty="0" smtClean="0"/>
              <a:t>Kriterij procjene znanja i vještina. </a:t>
            </a:r>
          </a:p>
          <a:p>
            <a:r>
              <a:rPr lang="hr-HR" sz="1400" dirty="0" smtClean="0"/>
              <a:t>Za održavanje razine kvalitete rada profesora – učenici daju generalne stavove o modulima, školi preko web sustava.</a:t>
            </a:r>
          </a:p>
          <a:p>
            <a:r>
              <a:rPr lang="hr-HR" sz="1400" dirty="0" smtClean="0"/>
              <a:t>Kada je sustav treninga u pitanju tada se ocjenjuje rad pojedinačnih profesora – kroz područja koja rade. Također, mjeri se i razina broja polaznika koji završe odeđeni modul / tečaj – gleda se i izlaznost. Ovdje se često događa i do 50% odustajanja od određenog modula od strane polaznika – pogotovo odraslih (životne situacije, financijski ili zdravstveni problemi).</a:t>
            </a:r>
          </a:p>
          <a:p>
            <a:r>
              <a:rPr lang="hr-HR" sz="1400" dirty="0" smtClean="0"/>
              <a:t>S mlađim polaznicima je komunikacija jednostavnija, dok sa odraslima bude problema u komunikaciji stoga je potrebno više vođenja. Također, prate kvalifikacije profesora, njihovo napredovanje i znanje.</a:t>
            </a:r>
          </a:p>
          <a:p>
            <a:pPr>
              <a:buNone/>
            </a:pPr>
            <a:r>
              <a:rPr lang="hr-HR" sz="1400" dirty="0" smtClean="0"/>
              <a:t> </a:t>
            </a:r>
          </a:p>
          <a:p>
            <a:pPr>
              <a:buNone/>
            </a:pPr>
            <a:endParaRPr lang="hr-HR" sz="1400" dirty="0" smtClean="0"/>
          </a:p>
          <a:p>
            <a:endParaRPr lang="hr-HR" sz="1400" dirty="0" smtClean="0"/>
          </a:p>
          <a:p>
            <a:pPr>
              <a:buNone/>
            </a:pPr>
            <a:endParaRPr lang="hr-HR" sz="1400" dirty="0" smtClean="0"/>
          </a:p>
        </p:txBody>
      </p:sp>
      <p:pic>
        <p:nvPicPr>
          <p:cNvPr id="4" name="Picture 3" descr="0085-Prez.jpg"/>
          <p:cNvPicPr>
            <a:picLocks noChangeAspect="1"/>
          </p:cNvPicPr>
          <p:nvPr/>
        </p:nvPicPr>
        <p:blipFill>
          <a:blip r:embed="rId2" cstate="print"/>
          <a:stretch>
            <a:fillRect/>
          </a:stretch>
        </p:blipFill>
        <p:spPr>
          <a:xfrm>
            <a:off x="7000892" y="285728"/>
            <a:ext cx="1852052" cy="180172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571612"/>
            <a:ext cx="8229600" cy="4214842"/>
          </a:xfrm>
        </p:spPr>
        <p:txBody>
          <a:bodyPr>
            <a:noAutofit/>
          </a:bodyPr>
          <a:lstStyle/>
          <a:p>
            <a:endParaRPr lang="hr-HR" sz="1400" b="1" dirty="0" smtClean="0"/>
          </a:p>
          <a:p>
            <a:endParaRPr lang="hr-HR" sz="1400" b="1" dirty="0" smtClean="0"/>
          </a:p>
          <a:p>
            <a:pPr>
              <a:buNone/>
            </a:pPr>
            <a:r>
              <a:rPr lang="hr-HR" sz="1400" b="1" dirty="0" smtClean="0"/>
              <a:t>Izazovi za razvoj</a:t>
            </a:r>
          </a:p>
          <a:p>
            <a:pPr>
              <a:buNone/>
            </a:pPr>
            <a:endParaRPr lang="hr-HR" sz="1400" dirty="0" smtClean="0"/>
          </a:p>
          <a:p>
            <a:pPr lvl="0"/>
            <a:r>
              <a:rPr lang="hr-HR" sz="1400" dirty="0" smtClean="0"/>
              <a:t>Uloga profesora i metode poučavanja su se značajno promjenile – promjena stava i načina razmišljanja</a:t>
            </a:r>
          </a:p>
          <a:p>
            <a:pPr lvl="1"/>
            <a:r>
              <a:rPr lang="hr-HR" sz="1400" dirty="0" smtClean="0"/>
              <a:t>Poučavanje i vođenje tijekom učenja</a:t>
            </a:r>
          </a:p>
          <a:p>
            <a:pPr lvl="1"/>
            <a:r>
              <a:rPr lang="hr-HR" sz="1400" dirty="0" smtClean="0"/>
              <a:t>Sposobnost profesora poučavanjem različitim metodama rada</a:t>
            </a:r>
          </a:p>
          <a:p>
            <a:pPr lvl="0"/>
            <a:r>
              <a:rPr lang="hr-HR" sz="1400" dirty="0" smtClean="0"/>
              <a:t>Fleksibilnost za organizaciju programa vježbi (treninga)</a:t>
            </a:r>
          </a:p>
          <a:p>
            <a:pPr lvl="0"/>
            <a:r>
              <a:rPr lang="hr-HR" sz="1400" dirty="0" smtClean="0"/>
              <a:t>Učinkovitost rada sa polaznicima obzirom na broj upisanih, završenih i ispisanih studenata.</a:t>
            </a:r>
          </a:p>
          <a:p>
            <a:r>
              <a:rPr lang="hr-HR" sz="1400" dirty="0" smtClean="0"/>
              <a:t>Bitna stavka je voljnost profesora za prenošenjem znanja, samonapredovanjem, učenjem, suradnjom i timskim radom. Treninzi se uglavnom obavljaju unutar institucije, a manje se ljude šalje izvan institucija na vanjske seminare. </a:t>
            </a:r>
          </a:p>
          <a:p>
            <a:pPr>
              <a:buNone/>
            </a:pPr>
            <a:endParaRPr lang="hr-HR" sz="1400" dirty="0" smtClean="0"/>
          </a:p>
          <a:p>
            <a:endParaRPr lang="hr-HR" sz="1400" dirty="0" smtClean="0"/>
          </a:p>
          <a:p>
            <a:pPr>
              <a:buNone/>
            </a:pPr>
            <a:endParaRPr lang="hr-HR" sz="1400" dirty="0" smtClean="0"/>
          </a:p>
        </p:txBody>
      </p:sp>
      <p:pic>
        <p:nvPicPr>
          <p:cNvPr id="4" name="Picture 3" descr="0085-Prez.jpg"/>
          <p:cNvPicPr>
            <a:picLocks noChangeAspect="1"/>
          </p:cNvPicPr>
          <p:nvPr/>
        </p:nvPicPr>
        <p:blipFill>
          <a:blip r:embed="rId2" cstate="print"/>
          <a:stretch>
            <a:fillRect/>
          </a:stretch>
        </p:blipFill>
        <p:spPr>
          <a:xfrm>
            <a:off x="7000892" y="285728"/>
            <a:ext cx="1852052" cy="180172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500174"/>
            <a:ext cx="8229600" cy="4714908"/>
          </a:xfrm>
        </p:spPr>
        <p:txBody>
          <a:bodyPr>
            <a:noAutofit/>
          </a:bodyPr>
          <a:lstStyle/>
          <a:p>
            <a:r>
              <a:rPr lang="hr-HR" sz="1400" b="1" dirty="0" smtClean="0"/>
              <a:t>Međunarodni seminar u Laahtiju</a:t>
            </a:r>
          </a:p>
          <a:p>
            <a:endParaRPr lang="hr-HR" sz="1400" dirty="0" smtClean="0"/>
          </a:p>
          <a:p>
            <a:r>
              <a:rPr lang="hr-HR" sz="1400" dirty="0" smtClean="0"/>
              <a:t>Na međunarodnom seminaru u Laahtiju, bilo je nekoliko govornika</a:t>
            </a:r>
          </a:p>
          <a:p>
            <a:pPr lvl="1"/>
            <a:r>
              <a:rPr lang="hr-HR" sz="1400" b="1" dirty="0" smtClean="0"/>
              <a:t>Predavač</a:t>
            </a:r>
            <a:r>
              <a:rPr lang="hr-HR" sz="1400" dirty="0" smtClean="0"/>
              <a:t>: Mr. Hannu Heoinen – dopredsjednik Saupaulus Further Education učilišta</a:t>
            </a:r>
          </a:p>
          <a:p>
            <a:pPr lvl="1"/>
            <a:r>
              <a:rPr lang="hr-HR" sz="1400" b="1" dirty="0" smtClean="0"/>
              <a:t>Predavač</a:t>
            </a:r>
            <a:r>
              <a:rPr lang="hr-HR" sz="1400" dirty="0" smtClean="0"/>
              <a:t>: Ms. Dana-Carmen Bachmann – European Commision – DG Education and Culture Sports</a:t>
            </a:r>
          </a:p>
          <a:p>
            <a:pPr lvl="1"/>
            <a:r>
              <a:rPr lang="hr-HR" sz="1400" b="1" dirty="0" smtClean="0"/>
              <a:t>Predavač</a:t>
            </a:r>
            <a:r>
              <a:rPr lang="hr-HR" sz="1400" dirty="0" smtClean="0"/>
              <a:t>: Mr. Mika Tammilehto – Director General – Vocational Education and Training – Ministry of Education and Culture</a:t>
            </a:r>
          </a:p>
          <a:p>
            <a:pPr lvl="1"/>
            <a:r>
              <a:rPr lang="hr-HR" sz="1400" b="1" dirty="0" smtClean="0"/>
              <a:t>Predavač</a:t>
            </a:r>
            <a:r>
              <a:rPr lang="hr-HR" sz="1400" dirty="0" smtClean="0"/>
              <a:t>: Ms. Sirkka-Liisa Kärki – Head of unit - Vocational Education and Training – Finnish National Bord of Education (FNBE)</a:t>
            </a:r>
          </a:p>
          <a:p>
            <a:pPr lvl="1"/>
            <a:r>
              <a:rPr lang="hr-HR" sz="1400" b="1" dirty="0" smtClean="0"/>
              <a:t>Predavač</a:t>
            </a:r>
            <a:r>
              <a:rPr lang="hr-HR" sz="1400" dirty="0" smtClean="0"/>
              <a:t>: Mr. Simon Bartley – President of Worldskills International</a:t>
            </a:r>
          </a:p>
          <a:p>
            <a:pPr lvl="1"/>
            <a:r>
              <a:rPr lang="hr-HR" sz="1400" b="1" dirty="0" smtClean="0"/>
              <a:t>Predavač</a:t>
            </a:r>
            <a:r>
              <a:rPr lang="hr-HR" sz="1400" dirty="0" smtClean="0"/>
              <a:t>: Mr. Anssi Rantasalo – Managing Director – Kemppi Oy</a:t>
            </a:r>
          </a:p>
          <a:p>
            <a:pPr lvl="1"/>
            <a:r>
              <a:rPr lang="hr-HR" sz="1400" b="1" dirty="0" smtClean="0"/>
              <a:t>Predavač</a:t>
            </a:r>
            <a:r>
              <a:rPr lang="hr-HR" sz="1400" dirty="0" smtClean="0"/>
              <a:t>: Mr. Fu Qiang, Deputy director – School Business &amp; services – ITE – College Central Singapore</a:t>
            </a:r>
          </a:p>
          <a:p>
            <a:pPr lvl="1"/>
            <a:r>
              <a:rPr lang="hr-HR" sz="1400" b="1" dirty="0" smtClean="0"/>
              <a:t>Predavač</a:t>
            </a:r>
            <a:r>
              <a:rPr lang="hr-HR" sz="1400" dirty="0" smtClean="0"/>
              <a:t>: Mr. Fred Van Koot – expert in Vocational Education and Training – Aequor, the Dutch Centre of Expertise for Vocational Education and Training in the Agro-Food sector, The Netherlands</a:t>
            </a:r>
          </a:p>
          <a:p>
            <a:pPr lvl="1"/>
            <a:r>
              <a:rPr lang="hr-HR" sz="1400" b="1" dirty="0" smtClean="0"/>
              <a:t>Predavač</a:t>
            </a:r>
            <a:r>
              <a:rPr lang="hr-HR" sz="1400" dirty="0" smtClean="0"/>
              <a:t>: Mr. Mika Saarinen – Head of Unit - Vocational Education and Training – Centre of International Mobility – CIMO (voditelj)</a:t>
            </a:r>
          </a:p>
          <a:p>
            <a:pPr lvl="1"/>
            <a:endParaRPr lang="hr-HR" sz="1400" dirty="0" smtClean="0"/>
          </a:p>
          <a:p>
            <a:endParaRPr lang="hr-HR" sz="1400" dirty="0" smtClean="0"/>
          </a:p>
        </p:txBody>
      </p:sp>
      <p:pic>
        <p:nvPicPr>
          <p:cNvPr id="4" name="Picture 3" descr="0085-Prez.jpg"/>
          <p:cNvPicPr>
            <a:picLocks noChangeAspect="1"/>
          </p:cNvPicPr>
          <p:nvPr/>
        </p:nvPicPr>
        <p:blipFill>
          <a:blip r:embed="rId2" cstate="print"/>
          <a:stretch>
            <a:fillRect/>
          </a:stretch>
        </p:blipFill>
        <p:spPr>
          <a:xfrm>
            <a:off x="7000892" y="285728"/>
            <a:ext cx="1852052" cy="1801725"/>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84</TotalTime>
  <Words>1523</Words>
  <Application>Microsoft Office PowerPoint</Application>
  <PresentationFormat>Prikaz na zaslonu (4:3)</PresentationFormat>
  <Paragraphs>145</Paragraphs>
  <Slides>16</Slides>
  <Notes>0</Notes>
  <HiddenSlides>0</HiddenSlides>
  <MMClips>0</MMClips>
  <ScaleCrop>false</ScaleCrop>
  <HeadingPairs>
    <vt:vector size="4" baseType="variant">
      <vt:variant>
        <vt:lpstr>Tema</vt:lpstr>
      </vt:variant>
      <vt:variant>
        <vt:i4>1</vt:i4>
      </vt:variant>
      <vt:variant>
        <vt:lpstr>Naslovi slajdova</vt:lpstr>
      </vt:variant>
      <vt:variant>
        <vt:i4>16</vt:i4>
      </vt:variant>
    </vt:vector>
  </HeadingPairs>
  <TitlesOfParts>
    <vt:vector size="17" baseType="lpstr">
      <vt:lpstr>Flow</vt:lpstr>
      <vt:lpstr>Studijski boravak u Finskoj  OMNIA – 04. travnja 2014. – 18. travnja 2014.</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vector>
  </TitlesOfParts>
  <Company>notebook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Studijski boravak u Finskoj  OMNIA – 04. travnja 2014. – 18. travnja 2014.</dc:title>
  <dc:creator>Davor</dc:creator>
  <cp:lastModifiedBy>MBarac</cp:lastModifiedBy>
  <cp:revision>18</cp:revision>
  <dcterms:created xsi:type="dcterms:W3CDTF">2014-06-05T07:28:27Z</dcterms:created>
  <dcterms:modified xsi:type="dcterms:W3CDTF">2014-10-22T12:11:30Z</dcterms:modified>
</cp:coreProperties>
</file>