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61" r:id="rId4"/>
    <p:sldId id="281" r:id="rId5"/>
    <p:sldId id="306" r:id="rId6"/>
    <p:sldId id="292" r:id="rId7"/>
    <p:sldId id="263" r:id="rId8"/>
    <p:sldId id="262" r:id="rId9"/>
    <p:sldId id="264" r:id="rId10"/>
    <p:sldId id="296" r:id="rId11"/>
    <p:sldId id="265" r:id="rId12"/>
    <p:sldId id="266" r:id="rId13"/>
    <p:sldId id="267" r:id="rId14"/>
    <p:sldId id="268" r:id="rId15"/>
    <p:sldId id="269" r:id="rId16"/>
    <p:sldId id="270" r:id="rId17"/>
    <p:sldId id="294" r:id="rId18"/>
    <p:sldId id="271" r:id="rId19"/>
    <p:sldId id="272" r:id="rId20"/>
    <p:sldId id="273" r:id="rId21"/>
    <p:sldId id="303" r:id="rId22"/>
    <p:sldId id="304" r:id="rId23"/>
    <p:sldId id="307" r:id="rId24"/>
    <p:sldId id="274" r:id="rId25"/>
    <p:sldId id="275" r:id="rId26"/>
    <p:sldId id="276" r:id="rId27"/>
    <p:sldId id="279" r:id="rId28"/>
    <p:sldId id="299" r:id="rId29"/>
    <p:sldId id="280" r:id="rId30"/>
    <p:sldId id="282" r:id="rId31"/>
    <p:sldId id="283" r:id="rId32"/>
    <p:sldId id="284" r:id="rId33"/>
    <p:sldId id="293" r:id="rId34"/>
    <p:sldId id="285" r:id="rId35"/>
    <p:sldId id="308" r:id="rId36"/>
    <p:sldId id="286" r:id="rId37"/>
    <p:sldId id="287" r:id="rId38"/>
    <p:sldId id="288" r:id="rId39"/>
    <p:sldId id="289" r:id="rId40"/>
    <p:sldId id="295" r:id="rId41"/>
    <p:sldId id="290" r:id="rId42"/>
    <p:sldId id="291" r:id="rId43"/>
    <p:sldId id="309" r:id="rId44"/>
    <p:sldId id="310" r:id="rId45"/>
    <p:sldId id="302" r:id="rId46"/>
    <p:sldId id="311" r:id="rId47"/>
    <p:sldId id="297" r:id="rId48"/>
    <p:sldId id="301" r:id="rId49"/>
    <p:sldId id="312" r:id="rId5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9"/>
    <p:penClr>
      <a:schemeClr val="folHlink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928"/>
    <a:srgbClr val="FB6305"/>
    <a:srgbClr val="CA8B36"/>
    <a:srgbClr val="F8A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8" autoAdjust="0"/>
  </p:normalViewPr>
  <p:slideViewPr>
    <p:cSldViewPr>
      <p:cViewPr varScale="1">
        <p:scale>
          <a:sx n="69" d="100"/>
          <a:sy n="69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C419DE-73C5-4C77-9D5E-DC1E38B23A21}" type="datetimeFigureOut">
              <a:rPr lang="sr-Latn-CS"/>
              <a:pPr>
                <a:defRPr/>
              </a:pPr>
              <a:t>2.11.2014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A30B44-E105-4BF5-A51D-054F425F29C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9724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AB5C97-72F9-4B93-A42B-36BA58A10DA8}" type="datetimeFigureOut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B05351-F21B-4692-AF55-EB454B9808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513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 trokut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učno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učno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ni poveznik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11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3779DA9-B8CF-407E-976C-A7328B7265C2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12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3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8AE61A5-F29A-4916-AB3B-3E2EF703EB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68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88A6-28AF-4531-8FE4-279B4E788ADB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AFE5-E7C3-484C-BFA0-B4B12271A1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679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C51D-0D1F-4062-BAD1-49C5A7168BE2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122B-B4C6-4E49-9E47-B8FF913812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240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0E2E-485F-42EC-8923-28BB57F74935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0D65-C1DA-42B6-8B6E-1CDFFDE43B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59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B8B549-83FA-477B-AA47-39EBA6AA358B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B5291D-25FA-4338-93D0-EB706D1A2AA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056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EE25FA-96C4-4E64-8516-473B1816C474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563052-F021-4D6B-8899-E0EE25609D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07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AE1508-7911-4783-B797-03B2DC5AE9EE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4FD78E-D84C-4AFA-878A-6632F340DB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885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42A18-C93A-4B7C-B61C-34D6E529C40B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7A5FE9-9A79-4E96-9F3D-8591CFC7D8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056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D262-29C4-4487-9AB1-2DC602EA7800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A0B6-FB53-480A-B533-B8DA0EE258F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19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E35B9B-E0DB-47DF-BF1C-F9208F636795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836AB5-CBE5-4890-9285-42DCF9F73BA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810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učno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" name="Pravokutni trokut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AEDAB3-4FA6-4106-A54A-3288E93A8C30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12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3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83FC86-8FA3-4785-B894-CD8B82B1BE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008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Prostoručno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033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CFC844-5B5D-4329-96DE-96A67CC39D50}" type="datetime1">
              <a:rPr lang="hr-HR"/>
              <a:pPr>
                <a:defRPr/>
              </a:pPr>
              <a:t>2.11.2014.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FDAD59D-3E3F-4211-ABB1-74706A31E5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3" r:id="rId2"/>
    <p:sldLayoutId id="2147483768" r:id="rId3"/>
    <p:sldLayoutId id="2147483769" r:id="rId4"/>
    <p:sldLayoutId id="2147483770" r:id="rId5"/>
    <p:sldLayoutId id="2147483771" r:id="rId6"/>
    <p:sldLayoutId id="2147483764" r:id="rId7"/>
    <p:sldLayoutId id="2147483772" r:id="rId8"/>
    <p:sldLayoutId id="2147483773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2.wdp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microsoft.com/office/2007/relationships/hdphoto" Target="../media/hdphoto25.wdp"/><Relationship Id="rId7" Type="http://schemas.microsoft.com/office/2007/relationships/hdphoto" Target="../media/hdphoto27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26.wdp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9.wdp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1.wdp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3.wdp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5.wdp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7" Type="http://schemas.microsoft.com/office/2007/relationships/hdphoto" Target="../media/hdphoto38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microsoft.com/office/2007/relationships/hdphoto" Target="../media/hdphoto37.wdp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microsoft.com/office/2007/relationships/hdphoto" Target="../media/hdphoto39.wdp"/><Relationship Id="rId7" Type="http://schemas.microsoft.com/office/2007/relationships/hdphoto" Target="../media/hdphoto41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microsoft.com/office/2007/relationships/hdphoto" Target="../media/hdphoto43.wdp"/><Relationship Id="rId5" Type="http://schemas.microsoft.com/office/2007/relationships/hdphoto" Target="../media/hdphoto40.wdp"/><Relationship Id="rId10" Type="http://schemas.openxmlformats.org/officeDocument/2006/relationships/image" Target="../media/image57.jpeg"/><Relationship Id="rId4" Type="http://schemas.openxmlformats.org/officeDocument/2006/relationships/image" Target="../media/image54.jpeg"/><Relationship Id="rId9" Type="http://schemas.microsoft.com/office/2007/relationships/hdphoto" Target="../media/hdphoto42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44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5.wdp"/><Relationship Id="rId4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4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Moje iskustvo u City </a:t>
            </a:r>
            <a:r>
              <a:rPr lang="hr-HR" sz="4400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College</a:t>
            </a:r>
            <a:r>
              <a:rPr lang="hr-HR" sz="4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4400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Plymouth</a:t>
            </a:r>
            <a:r>
              <a:rPr lang="hr-HR" sz="4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u GB</a:t>
            </a:r>
            <a:r>
              <a:rPr lang="hr-HR" sz="4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hr-HR" sz="4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219" name="Podnaslov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hr-HR" sz="2500" dirty="0" smtClean="0">
                <a:solidFill>
                  <a:srgbClr val="2B4A76"/>
                </a:solidFill>
                <a:latin typeface="Arial Black" pitchFamily="34" charset="0"/>
              </a:rPr>
              <a:t>Prezentaciju izradila :</a:t>
            </a:r>
          </a:p>
          <a:p>
            <a:pPr marR="0" eaLnBrk="1" hangingPunct="1">
              <a:lnSpc>
                <a:spcPct val="80000"/>
              </a:lnSpc>
            </a:pPr>
            <a:r>
              <a:rPr lang="hr-HR" sz="2500" dirty="0" smtClean="0">
                <a:solidFill>
                  <a:srgbClr val="2B4A76"/>
                </a:solidFill>
                <a:latin typeface="Arial Black" pitchFamily="34" charset="0"/>
              </a:rPr>
              <a:t>Andreja </a:t>
            </a:r>
            <a:r>
              <a:rPr lang="hr-HR" sz="2500" dirty="0" err="1" smtClean="0">
                <a:solidFill>
                  <a:srgbClr val="2B4A76"/>
                </a:solidFill>
                <a:latin typeface="Arial Black" pitchFamily="34" charset="0"/>
              </a:rPr>
              <a:t>Pokas</a:t>
            </a:r>
            <a:r>
              <a:rPr lang="hr-HR" sz="2500" dirty="0" smtClean="0">
                <a:solidFill>
                  <a:srgbClr val="2B4A76"/>
                </a:solidFill>
                <a:latin typeface="Arial Black" pitchFamily="34" charset="0"/>
              </a:rPr>
              <a:t>, dipl. ing. </a:t>
            </a:r>
            <a:r>
              <a:rPr lang="hr-HR" sz="2500" dirty="0" err="1" smtClean="0">
                <a:solidFill>
                  <a:srgbClr val="2B4A76"/>
                </a:solidFill>
                <a:latin typeface="Arial Black" pitchFamily="34" charset="0"/>
              </a:rPr>
              <a:t>građ</a:t>
            </a:r>
            <a:r>
              <a:rPr lang="hr-HR" sz="2500" dirty="0" smtClean="0">
                <a:solidFill>
                  <a:srgbClr val="2B4A76"/>
                </a:solidFill>
                <a:latin typeface="Arial Black" pitchFamily="34" charset="0"/>
              </a:rPr>
              <a:t>.</a:t>
            </a:r>
          </a:p>
          <a:p>
            <a:pPr marR="0" eaLnBrk="1" hangingPunct="1">
              <a:lnSpc>
                <a:spcPct val="80000"/>
              </a:lnSpc>
            </a:pPr>
            <a:r>
              <a:rPr lang="hr-HR" sz="2500" dirty="0" smtClean="0">
                <a:solidFill>
                  <a:srgbClr val="2B4A76"/>
                </a:solidFill>
                <a:latin typeface="Arial Black" pitchFamily="34" charset="0"/>
              </a:rPr>
              <a:t>Tehnička škola Ruđera Boškovića Vinkovci</a:t>
            </a:r>
          </a:p>
        </p:txBody>
      </p:sp>
      <p:pic>
        <p:nvPicPr>
          <p:cNvPr id="9220" name="Picture 4" descr="https://encrypted-tbn2.gstatic.com/images?q=tbn:ANd9GcS6PGLGbBUInUVu1bwdDAclE0sSHDWiu7FH9UEbTptTfUhza1yJv5B_r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8624"/>
            <a:ext cx="2232248" cy="170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14158-ABA8-43C8-BB32-1E31975691F4}" type="slidenum">
              <a:rPr lang="hr-H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podizanjem svijesti o jednakosti ljudskih prava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promicanjem raznolikosti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borbom protiv svih oblika nejednakosti i predrasuda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borbom protiv diskriminacije, uznemiravanja i zlostavljanja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KAKO POŠTUJU RAZLIČITOST 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6" name="Picture 2" descr="C:\Documents and Settings\Ivica\Desktop\slike iz Plymoutha\DSCN04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4464496" cy="2208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8437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B4E98E-4F19-42E8-903E-1A33E7055008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2"/>
          </a:xfrm>
        </p:spPr>
        <p:txBody>
          <a:bodyPr>
            <a:normAutofit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i="1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stvoriti okruženje u kojemu ljudi tretiraju jedni druge s međusobnim uvažavanjem </a:t>
            </a:r>
            <a:r>
              <a:rPr lang="hr-HR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bez obzira na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dob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invaliditet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boju kože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etničko porijeklo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obiteljsku odgovornost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spol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rodni identitet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bračni status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trudnoću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majčinstvo</a:t>
            </a:r>
            <a:endParaRPr lang="hr-H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CILJ COLLEGE-a  je:</a:t>
            </a:r>
            <a:endParaRPr lang="hr-HR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60" name="Picture 28" descr="https://encrypted-tbn1.gstatic.com/images?q=tbn:ANd9GcRafp6kITJfX3M6JrILodrXYky4SdhEcESy1V2YJQER6P1Yhuk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7350"/>
            <a:ext cx="3992563" cy="2662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9461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D139AC-D4F8-4422-B130-5A5683249AF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nacionalnost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religiju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filozofska uvjerenja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seksualnu orijentaciju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socio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-ekonomsku pozadinu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ndalus" pitchFamily="18" charset="-78"/>
              </a:rPr>
              <a:t>Svi se trebaju osjećati ugodno i dobrodošli, a međusobni odnosi biti prijateljski s poštovanjem.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CILJ COLLEGE-a  je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4" name="Picture 30" descr="https://encrypted-tbn3.gstatic.com/images?q=tbn:ANd9GcQmp1BC5jCHtj5jwvwMMSjwyVed_pBzvvVAjmv-dmfCkpI7lQq6kLjk4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4975"/>
            <a:ext cx="3695700" cy="1939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0485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FD5A12-7A0E-4E57-AA5F-FA4EB311820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učenicima: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	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pravedne postupke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podršku u učenju u </a:t>
            </a:r>
            <a:r>
              <a:rPr lang="hr-HR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sigurnom ozračju.</a:t>
            </a:r>
            <a:endParaRPr lang="hr-HR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630936" lvl="2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630936" lvl="2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sz="2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U takvom SIGURNOM OZRAČJU učenici se mogu USREDOTOČITI NA SVOJE UČENJE I DOBITI U TOME PODRŠKU OSOBLJA.</a:t>
            </a:r>
          </a:p>
          <a:p>
            <a:pPr marL="630936" lvl="2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sz="1600" u="sng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630936" lvl="2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sz="16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UČENJE S PODRŠKOM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COLLEGE OSIGURAVA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998913"/>
            <a:ext cx="4546600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A9A38-CD0A-4E06-98CA-3B8ADCE51F3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uključuje:</a:t>
            </a:r>
          </a:p>
          <a:p>
            <a:pPr marL="736092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0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Pomoć nastavnika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da učenici iz vremena provedenog na koledžu najviše postignu 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(susretljivost osoblja i pomoć svake vrste u snalaženju)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0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Pružanje neformalne usluge mentorstva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(pomoć u nastavi)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0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Osiguravanje osobnog mentora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(čija je uloga podržati učenika u učenju)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0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Pomoć pri učenju sadržaja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(poput matematike i engleskog jezika)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0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Podrška za učenike koji imaju specifične poteškoće u učenju 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(poput disleksije, disgrafije,tjelesnog oštećenja vida, sluha i sl.)</a:t>
            </a:r>
            <a:endParaRPr lang="hr-HR" sz="2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UČENJE S PODRŠKOM 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2" name="Picture 4" descr="https://encrypted-tbn3.gstatic.com/images?q=tbn:ANd9GcQXgk7Zb4ZBHawv0vP70tbPcEy-2f5j9xyVBAK4aZU8oNcIhltzu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7938"/>
            <a:ext cx="1785938" cy="1522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F10B3-1D05-47D9-B7CA-A4383DC53857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2400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Nastava je</a:t>
            </a:r>
            <a:r>
              <a:rPr lang="hr-HR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400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vremenski usmjerena na dnevne cikluse: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u="sng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od 9h do 10 i 30h je nastava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15 minuta odmora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nastava do 12h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stanka za ručak („</a:t>
            </a:r>
            <a:r>
              <a:rPr lang="hr-HR" sz="2000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free</a:t>
            </a:r>
            <a:r>
              <a:rPr lang="hr-HR" sz="2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time –</a:t>
            </a:r>
            <a:r>
              <a:rPr lang="hr-HR" sz="2000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lunch</a:t>
            </a:r>
            <a:r>
              <a:rPr lang="hr-HR" sz="2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”) u trajanju 60 minuta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poslije podne na isti način se izmjenjuje sve do 17h.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DNEVNI CIKLUSI NASTAVE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56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58A41-C2EE-4FBD-92C1-CB9FD4B9FFB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Suvremeno su opremljene sa: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Najviše </a:t>
            </a:r>
            <a:r>
              <a:rPr lang="hr-HR" sz="2000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15 radnih mjesta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sz="2000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Računalima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sz="2000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Pametnom pločom 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(„</a:t>
            </a:r>
            <a:r>
              <a:rPr lang="hr-HR" sz="2000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smart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board</a:t>
            </a: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”)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sz="2000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Školskim udžbenicima 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(učenici ih</a:t>
            </a: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svakodnevno koriste i vraćaju krajem dana)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sz="2000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Tiskanim radnim zadacima 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( svakodnevno vježbaju uz pomoć udžbenika, upisujući rješenja – zadaci objektivnog tipa)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sz="2000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Mapama za svakog učenika 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( u kojima oni svakodnevno odlažu svoje uratke)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hr-HR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UČIONICE ZA TEORIJSKU NASTAVU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4763"/>
            <a:ext cx="2713311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9359A1-3B2C-4447-BC33-3763C4669E5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IZGLED UČIONICE </a:t>
            </a:r>
            <a:b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TEORIJSKE NASTAVE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3" name="Rezervirano mjesto sadržaja 3" descr="Copy of DSCN00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571750"/>
            <a:ext cx="4310062" cy="334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Slika 4" descr="DSCN0029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46275"/>
            <a:ext cx="4071937" cy="4003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5605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AFC9CB-5E63-4843-88C7-16437A99C14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74650" y="1556792"/>
            <a:ext cx="8229600" cy="45259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Predviđene su visoko opremljene radionice sa: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sz="2400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Opremom vrhunske tehnologije</a:t>
            </a:r>
            <a:r>
              <a:rPr lang="hr-HR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prema zanimanjima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sz="2400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Najmodernijim tehničkim uređajima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sz="2400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ABB ENERGY centrom</a:t>
            </a:r>
            <a:endParaRPr lang="hr-HR" sz="2400" u="sng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ZA PRAKTIČNU NASTAVU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8" name="Picture 8" descr="https://encrypted-tbn3.gstatic.com/images?q=tbn:ANd9GcQlEAS-nh29t2rRQEmXcVOAGK7laL1P1CaOeJ6OH37waEy9sc0Fc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383751"/>
            <a:ext cx="2212975" cy="201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01D4-4C31-4F27-BFB3-E65377E96C0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r-HR" smtClean="0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005263"/>
            <a:ext cx="3998912" cy="2584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Svaki učenik ima: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Svoje radno mjesto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prema kvalifikaciji za koji se obrazuje sa točno propisanim radnim zadatkom (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radionički nacrt s uputama, opis radnog zadatka s ciljevima, popis opreme, uređaja i materijala koji će taj dan upotrijebiti u ostvarenju krajnjeg rezultata i malim skladištem, alatnicom i garderobom.)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8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Svoj dnevnik rada </a:t>
            </a:r>
            <a:r>
              <a:rPr lang="hr-HR" sz="28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u koji svakodnevno upisuje svoja postignuća s osvrtom na poteškoće u ostvarivanju rezultata.</a:t>
            </a:r>
            <a:endParaRPr lang="hr-HR" sz="2800" u="sng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U „WORKSHOP - u”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7652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D3C02-9B9A-418C-922A-C9B56AF2596C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18" charset="2"/>
              <a:buNone/>
            </a:pPr>
            <a:endParaRPr lang="hr-HR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	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CITY COLLEGE PLYMOUTH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4" name="Picture 2" descr="http://www.cityplym.ac.uk/sites/default/files/CBO012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3048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cityplym.ac.uk/sites/default/files/CBO012_thum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268761"/>
            <a:ext cx="7416800" cy="468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ABF3F-F3EA-4E21-AD3E-38F74283DF95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Mogućnost svakodnevne demonstracije nastavnika u izvođenju radnog zadatka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(na način „pokaži mi”, „objasni mi”, „nauči me”, a ja ću „gledati, slušati i pitati” i „ponoviti praktičnu izvedbu onoliko puta koliko je potrebno da naučim”).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8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Neformalnu pomoć nastavnika pri izvođenju praktičnog rada</a:t>
            </a:r>
            <a:r>
              <a:rPr lang="hr-HR" sz="2800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na način „pratim te”, „usmjeravam te”, „upućujem te konstruktivno” i „opisno ocjenjujem tvoj uradak”)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hr-HR" sz="2800" u="sng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 „WORKSHOP -u”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676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C6F281-6993-4E45-A086-EF830562772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4105275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„WORKSHOP” 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4219575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23752-5A26-4FC9-9B50-BFB95BA1CB68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„WORKSHOP”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23" name="Rezervirano mjesto sadržaja 5" descr="DSCN004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428750"/>
            <a:ext cx="3462338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Slika 6" descr="DSCN00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4346575" cy="407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Slika 7" descr="DSCN026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286250"/>
            <a:ext cx="3143250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0726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E8B37-21B4-4BD0-A143-D6634571F3A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zervirano mjesto sadržaja 3" descr="Copy of DSCN03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84784"/>
            <a:ext cx="3446462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„WORKSHOP”  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8" name="Slika 4" descr="DSCN04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285875"/>
            <a:ext cx="3333750" cy="25003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Slika 5" descr="DSCN0494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29063"/>
            <a:ext cx="4824536" cy="2606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1750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148AC-24E4-44EB-B736-028CB6C624AD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2268538" y="4292600"/>
            <a:ext cx="4895850" cy="12239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rgbClr val="FF0000"/>
                </a:solidFill>
              </a:rPr>
              <a:t>„HEALTH AND SAFETY”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hr-HR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Obvezu nošenja zaštitne opreme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(bilo da su su kupili sami ili im je posudio koledž)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Plakate sa podsjetnicima za rad na siguran način </a:t>
            </a:r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(osobito se vodi briga o zdravlju, sigurnosti i dobrobiti ljudi i okoliša).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hr-HR" sz="2000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2800" dirty="0" smtClean="0">
                <a:solidFill>
                  <a:srgbClr val="C00000"/>
                </a:solidFill>
                <a:latin typeface="Arial Black" pitchFamily="34" charset="0"/>
              </a:rPr>
              <a:t>		</a:t>
            </a:r>
            <a:endParaRPr lang="hr-HR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ZAŠTITA I SIGURNOST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3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D21C2-5336-4070-9C99-42D00C71F8E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extLst/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važnost </a:t>
            </a:r>
            <a:r>
              <a:rPr lang="hr-HR" dirty="0" smtClean="0">
                <a:solidFill>
                  <a:srgbClr val="FF0000"/>
                </a:solidFill>
                <a:latin typeface="Arial Black" pitchFamily="34" charset="0"/>
              </a:rPr>
              <a:t>rada na siguran način </a:t>
            </a:r>
            <a:r>
              <a:rPr lang="hr-HR" dirty="0" smtClean="0">
                <a:solidFill>
                  <a:srgbClr val="C00000"/>
                </a:solidFill>
                <a:latin typeface="Arial Black" pitchFamily="34" charset="0"/>
              </a:rPr>
              <a:t>(„HEALTH AND SAFETY”)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rgbClr val="C00000"/>
                </a:solidFill>
                <a:latin typeface="Arial Black" pitchFamily="34" charset="0"/>
              </a:rPr>
              <a:t>			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plakatima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	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		prezentacijama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	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		predavanjima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Kako bi postupili: </a:t>
            </a:r>
            <a:r>
              <a:rPr lang="hr-H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moralno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hr-H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		zakonito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hr-H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			bez izdataka</a:t>
            </a:r>
            <a:endParaRPr lang="hr-HR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8">
              <a:defRPr/>
            </a:pPr>
            <a:endParaRPr lang="hr-HR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2057400" lvl="8" indent="0">
              <a:buFont typeface="Wingdings 2"/>
              <a:buNone/>
              <a:defRPr/>
            </a:pPr>
            <a:endParaRPr lang="hr-HR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UČENICI SU UPUĆENI  U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796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0E3B4-E309-447E-8ABC-05B35ADCD81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755650" y="1484313"/>
            <a:ext cx="8229600" cy="4525962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Prvom pomoći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Nesrećama na radu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Dužnostima radnog mjesta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Vremenom rada mladih osoba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Nasiljem, uznemiravanjem i diskriminacijom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Zaštitom djece i odraslih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Mogućnošću upita osoblja koledža u slučaju nesigurnosti, nejasnoće, neispravnosti ili oštećenja.</a:t>
            </a:r>
            <a:endParaRPr lang="hr-HR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UČENICI SU UPOZNATI  SA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aobljeni pravokutnik 3"/>
          <p:cNvSpPr/>
          <p:nvPr/>
        </p:nvSpPr>
        <p:spPr>
          <a:xfrm>
            <a:off x="6011863" y="1484313"/>
            <a:ext cx="2592387" cy="936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FFC000"/>
                </a:solidFill>
              </a:rPr>
              <a:t>HEALTH AND SAFETY</a:t>
            </a:r>
          </a:p>
        </p:txBody>
      </p:sp>
      <p:sp>
        <p:nvSpPr>
          <p:cNvPr id="34821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30B4F-B475-450E-BF2C-36BDAE2FFB9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Uspješno naći posao i raditi kvalitetno na njemu </a:t>
            </a:r>
            <a:r>
              <a:rPr lang="hr-HR" sz="20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u čemu im pomaže i sam koledž)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26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Steći bazna znanja i umijeća kojima će uspješno nastaviti školovanje na </a:t>
            </a:r>
            <a:r>
              <a:rPr lang="hr-HR" sz="2600" u="sng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Plymouth</a:t>
            </a:r>
            <a:r>
              <a:rPr lang="hr-HR" sz="26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u="sng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University</a:t>
            </a:r>
            <a:r>
              <a:rPr lang="hr-HR" sz="26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(„</a:t>
            </a:r>
            <a:r>
              <a:rPr lang="hr-HR" sz="2000" u="sng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College</a:t>
            </a:r>
            <a:r>
              <a:rPr lang="hr-HR" sz="20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u="sng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in</a:t>
            </a:r>
            <a:r>
              <a:rPr lang="hr-HR" sz="20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u="sng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partnership</a:t>
            </a:r>
            <a:r>
              <a:rPr lang="hr-HR" sz="20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u="sng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with</a:t>
            </a:r>
            <a:r>
              <a:rPr lang="hr-HR" sz="20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u="sng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Plymouth</a:t>
            </a:r>
            <a:r>
              <a:rPr lang="hr-HR" sz="20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u="sng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University</a:t>
            </a:r>
            <a:r>
              <a:rPr lang="hr-HR" sz="20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”)</a:t>
            </a:r>
            <a:endParaRPr lang="hr-HR" sz="2600" u="sng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800" u="sng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u="sng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000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GRADITELJSTVO U GB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5844" name="Picture 2" descr="http://www.plymouth.ac.uk/upload/PR/City%20College%20Plymout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97375"/>
            <a:ext cx="4214813" cy="2071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5845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01A99-3ED6-4FC9-8A61-6AC698A11275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Honorarnim i fleksibilnim učenjem u građevinskom sektoru, </a:t>
            </a:r>
            <a:r>
              <a:rPr lang="hr-HR" sz="20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programima kratke obuke od nekoliko mjeseci do godinu dana steći višu razinu osposobljenosti u svom poslu nego što su je imali).</a:t>
            </a:r>
            <a:endParaRPr lang="hr-HR" sz="2000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GRADITELJSTVO U GB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868" name="Slika 3" descr="DSCN027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3250"/>
            <a:ext cx="3363665" cy="3186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Slika 5" descr="DSCN0495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429000"/>
            <a:ext cx="3786187" cy="2643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6870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40758-B65C-4E9A-ADF8-B84917732C6C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Zamišljen je kao školovanje u </a:t>
            </a:r>
            <a:r>
              <a:rPr lang="hr-HR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razinama: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hr-HR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	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LEVEL  1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LEVEL  2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LEVEL  3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za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College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hr-HR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LEVEL  4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LEVEL  5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LEVEL  6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LEVEL  7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za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University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	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hr-HR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ŠKOLSKI SUSTAV U GB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892" name="Slika 3" descr="DSCN005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857500"/>
            <a:ext cx="3513138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7893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E1477-A438-47EF-985B-45DDD896A65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b="1" u="sng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jedan je od najvećih koledža u zemlji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sa izuzetnom edukacijom učenika.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na prvom je mjestu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u jugozapadnom dijelu GB, a </a:t>
            </a: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peti u zemlji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obzirom na postignuće sa učenicima. (ocjena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Ofsted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iz 2012.godine.)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CITY COLLEGE PLYMOUTH</a:t>
            </a:r>
            <a:endParaRPr lang="hr-HR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8" name="Picture 4" descr="https://encrypted-tbn2.gstatic.com/images?q=tbn:ANd9GcS6PGLGbBUInUVu1bwdDAclE0sSHDWiu7FH9UEbTptTfUhza1yJv5B_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928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zervirano mjesto broja slajda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DC53C-20F5-4111-9EC7-FFFB7E34114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Koledž je podijeljen u stručne sektore poput: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Business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and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enterprise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Childcare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, Health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and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Social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Care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Construction</a:t>
            </a:r>
            <a:r>
              <a:rPr lang="hr-HR" sz="2600" b="1" i="1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and</a:t>
            </a:r>
            <a:r>
              <a:rPr lang="hr-HR" sz="2600" b="1" i="1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Building </a:t>
            </a:r>
            <a:r>
              <a:rPr lang="hr-HR" sz="2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Trades</a:t>
            </a:r>
            <a:endParaRPr lang="hr-HR" sz="2600" b="1" i="1" u="sng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Engineering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Automotive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and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Marine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Hair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and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Beauty</a:t>
            </a:r>
            <a:endParaRPr lang="hr-HR" sz="2600" b="1" i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Hospitality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and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Catering</a:t>
            </a:r>
            <a:endParaRPr lang="hr-HR" sz="2600" b="1" i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Media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games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and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Computing</a:t>
            </a:r>
            <a:endParaRPr lang="hr-HR" sz="2600" b="1" i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Performing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Arts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and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Music</a:t>
            </a:r>
            <a:endParaRPr lang="hr-HR" sz="2600" b="1" i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Sience</a:t>
            </a:r>
            <a:endParaRPr lang="hr-HR" sz="2600" b="1" i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Travel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and</a:t>
            </a:r>
            <a:r>
              <a:rPr lang="hr-HR" sz="26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600" b="1" i="1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tourism</a:t>
            </a:r>
            <a:endParaRPr lang="hr-HR" sz="2600" b="1" i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ŠKOLSKI SUSTAV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916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A9B19-08E4-4F1A-B06A-F022BE871D0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sz="4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4800" dirty="0" smtClean="0">
                <a:solidFill>
                  <a:schemeClr val="accent5">
                    <a:lumMod val="75000"/>
                  </a:schemeClr>
                </a:solidFill>
              </a:rPr>
              <a:t>Utvrđene su u državi za postizanje kvalifikacija u odabranom zvanju na slijedeći način:</a:t>
            </a:r>
            <a:endParaRPr lang="hr-HR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RAZINE  ŠKOLOVANJA 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940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E514-9826-4D25-A15B-18AC3EEF76B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611188" y="1057275"/>
          <a:ext cx="8229600" cy="555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5392"/>
                <a:gridCol w="2129408"/>
                <a:gridCol w="2057400"/>
              </a:tblGrid>
              <a:tr h="711872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TEMELJNI</a:t>
                      </a:r>
                    </a:p>
                    <a:p>
                      <a:pPr algn="ctr"/>
                      <a:r>
                        <a:rPr lang="hr-HR" sz="1800" dirty="0" smtClean="0"/>
                        <a:t>RAZINA  1</a:t>
                      </a:r>
                      <a:endParaRPr lang="hr-HR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SREDNJI</a:t>
                      </a:r>
                    </a:p>
                    <a:p>
                      <a:pPr algn="ctr"/>
                      <a:r>
                        <a:rPr lang="hr-HR" sz="1800" dirty="0" smtClean="0"/>
                        <a:t>RAZINA  2</a:t>
                      </a:r>
                      <a:endParaRPr lang="hr-HR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NAPREDNI </a:t>
                      </a:r>
                    </a:p>
                    <a:p>
                      <a:pPr algn="ctr"/>
                      <a:r>
                        <a:rPr lang="hr-HR" sz="1800" dirty="0" smtClean="0"/>
                        <a:t>RAZINA  3</a:t>
                      </a:r>
                      <a:endParaRPr lang="hr-HR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SVEUČILIŠTE</a:t>
                      </a:r>
                    </a:p>
                    <a:p>
                      <a:pPr algn="ctr"/>
                      <a:r>
                        <a:rPr lang="hr-HR" sz="1800" dirty="0" smtClean="0"/>
                        <a:t>RAZINA  4</a:t>
                      </a:r>
                      <a:r>
                        <a:rPr lang="hr-HR" sz="1800" baseline="0" dirty="0" smtClean="0"/>
                        <a:t> I </a:t>
                      </a:r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 marT="45706" marB="45706"/>
                </a:tc>
              </a:tr>
              <a:tr h="518118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ZIDAR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ZIDAR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ZIDAR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GRAĐ. INŽENJER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Temeljni stupanj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</a:tr>
              <a:tr h="518118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GRAĐ. SLUŽBA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Certifikat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ELEKTROINSTAL.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ELEKTROINSTAL.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IZGRADNJA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Temeljni stupanj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</a:tr>
              <a:tr h="73147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LIČIOC  I DEKORATER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LIČIOC  I DEKORATER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LIČIOC  I DEKORATER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UGOVOR  O NAUKOVANJU 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Majstor- uč.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</a:tr>
              <a:tr h="944826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MAJSTOR ZA ŽBUKANJE  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LIMAR-</a:t>
                      </a:r>
                      <a:r>
                        <a:rPr lang="hr-HR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VODOINSTALATER, MAJSTOR ZA GRIJANJE Dipl.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MAJSTOR ZA ŽBUKANJE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 marT="45706" marB="45706"/>
                </a:tc>
              </a:tr>
              <a:tr h="73147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STOLAR, TESAR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STOLAR,</a:t>
                      </a:r>
                      <a:r>
                        <a:rPr lang="hr-HR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TESAR</a:t>
                      </a:r>
                    </a:p>
                    <a:p>
                      <a:pPr algn="ctr"/>
                      <a:r>
                        <a:rPr lang="hr-HR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LIMAR,</a:t>
                      </a:r>
                      <a:r>
                        <a:rPr lang="hr-HR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VODOINST.</a:t>
                      </a:r>
                    </a:p>
                    <a:p>
                      <a:pPr algn="ctr"/>
                      <a:r>
                        <a:rPr lang="hr-HR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MAJSTOR ZA ŽBUKANJE Dipl.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T="45706" marB="45706"/>
                </a:tc>
              </a:tr>
              <a:tr h="518118"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UGOVOR O NAUKOVANJU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STOLAR, TESAR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Diploma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T="45706" marB="45706"/>
                </a:tc>
              </a:tr>
              <a:tr h="518118"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UGOVOR</a:t>
                      </a:r>
                      <a:r>
                        <a:rPr lang="hr-HR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O NAUKOVANJU</a:t>
                      </a:r>
                      <a:endParaRPr lang="hr-HR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</a:tr>
              <a:tr h="365723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ZAPOSLENJE</a:t>
                      </a:r>
                      <a:endParaRPr lang="hr-HR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ZAPOSLENJE</a:t>
                      </a:r>
                      <a:endParaRPr lang="hr-HR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ZAPOSLENJE</a:t>
                      </a:r>
                      <a:endParaRPr lang="hr-HR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ZAPOSLENJE</a:t>
                      </a:r>
                      <a:endParaRPr lang="hr-HR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06" marB="45706"/>
                </a:tc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</a:rPr>
              <a:t>PRIKAZ PROGRESIVNOG NAPREDOVANJA U GRADITELJ. STRUCI  :</a:t>
            </a:r>
            <a:endParaRPr lang="hr-H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trelica dolje 4"/>
          <p:cNvSpPr/>
          <p:nvPr/>
        </p:nvSpPr>
        <p:spPr>
          <a:xfrm>
            <a:off x="7812088" y="3644900"/>
            <a:ext cx="73025" cy="259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6" name="Strelica dolje 5"/>
          <p:cNvSpPr/>
          <p:nvPr/>
        </p:nvSpPr>
        <p:spPr>
          <a:xfrm>
            <a:off x="1619250" y="5013325"/>
            <a:ext cx="73025" cy="1223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8" name="Strelica dolje 7"/>
          <p:cNvSpPr/>
          <p:nvPr/>
        </p:nvSpPr>
        <p:spPr>
          <a:xfrm>
            <a:off x="3563938" y="5732463"/>
            <a:ext cx="460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9" name="Strelica udesno 8"/>
          <p:cNvSpPr/>
          <p:nvPr/>
        </p:nvSpPr>
        <p:spPr>
          <a:xfrm>
            <a:off x="6372225" y="5984875"/>
            <a:ext cx="11525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0" name="Strelica udesno 9"/>
          <p:cNvSpPr/>
          <p:nvPr/>
        </p:nvSpPr>
        <p:spPr>
          <a:xfrm>
            <a:off x="3708400" y="6030913"/>
            <a:ext cx="1223963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2" name="Strelica udesno 11"/>
          <p:cNvSpPr/>
          <p:nvPr/>
        </p:nvSpPr>
        <p:spPr>
          <a:xfrm>
            <a:off x="1835150" y="5984875"/>
            <a:ext cx="14414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41021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6B8C5E-978E-440C-8A6B-7A31AD78F00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POVEZANOST S UNIVERZITETOM (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Plymouth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University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pic>
        <p:nvPicPr>
          <p:cNvPr id="41987" name="Picture 2" descr="http://www.plymouth.ac.uk/upload/PR/City%20College%20Plymout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916833"/>
            <a:ext cx="7560840" cy="374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72672-0ACA-4BB3-A452-0C08F97BD4DD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Za zanimanja 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18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ZIDAR, TESAR , GRAĐ. INŽENJER,  ELEKTRIČAR, PLINOINŽENJER, LIČIOC I DEKORATER, LIMAR-VODOINSTALATER, POSLOVOĐA, GEOMETAR I MAJSTOR ZA ŽBUKANJE.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1800" b="1" i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Učenje u navedenim zvanjima usmjereno je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na: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Mnogo praktičnog rada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Poduzetničko razmišljanje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Pripremu za postizanje osobnih, društvenih i ekonomskih uspjeha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KARIJERA U GRADITELJSTVU I INDUSTRIJI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012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E25AD-CAC4-46D5-86E7-91DC863D352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zervirano mjesto sadržaja 3" descr="DSCN05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1857375"/>
            <a:ext cx="3246438" cy="4143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GRADITELJSTVO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036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47356-407C-4555-BF44-76CB968EFA95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hr-HR" smtClean="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33600"/>
            <a:ext cx="4752528" cy="3240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rgbClr val="00B050"/>
                </a:solidFill>
              </a:rPr>
              <a:t>Učenici </a:t>
            </a:r>
            <a:r>
              <a:rPr lang="hr-H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različitih uzrasta </a:t>
            </a:r>
            <a:r>
              <a:rPr lang="hr-HR" dirty="0" smtClean="0">
                <a:solidFill>
                  <a:srgbClr val="00B050"/>
                </a:solidFill>
              </a:rPr>
              <a:t> se nalaze zajedno u učionicama i radionicama </a:t>
            </a:r>
            <a:r>
              <a:rPr lang="hr-H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zajedničkom postizanju ciljeva.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Odrasli</a:t>
            </a:r>
            <a:r>
              <a:rPr lang="hr-HR" dirty="0" smtClean="0">
                <a:solidFill>
                  <a:srgbClr val="00B050"/>
                </a:solidFill>
              </a:rPr>
              <a:t> koji su napustili školovanje u nekom trenutku života, </a:t>
            </a:r>
            <a:r>
              <a:rPr lang="hr-H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 se vratiti u koledž i steći viši stupanj obrazovanja nego su ga imali.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Svi učenici obuhvaćeni su zajedničkim obrazovanjem i stječu na tri razine. </a:t>
            </a:r>
            <a:endParaRPr lang="hr-HR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00B050"/>
                </a:solidFill>
              </a:rPr>
              <a:t>ZANIMLJIVOST!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5060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97A8E9-34E1-461C-B443-DC0196E4574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hr-HR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k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oje osposobljava učenike svrstano je u slijedeće razine :</a:t>
            </a:r>
            <a:endParaRPr lang="hr-HR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AKADEMY MANAGER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(vodi stručnu skupinu i 						predavač)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TUTOR 	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(predavač)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LECTURER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(predavač u praktičnom dijelu)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TEHNICAL ASSISTENT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(tehnički pomoćnik u praksi)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STRUČNO  OSOBLJE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4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368EA-5CAD-491D-A209-4182C6F9D06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Rezervirano mjesto sadržaja 3" descr="DSCN05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844824"/>
            <a:ext cx="4071938" cy="3706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STRUČNO OSOBLJE</a:t>
            </a:r>
            <a:b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-vrlo susretljivo i ugodno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7108" name="Slika 4" descr="DSCN0523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3250"/>
            <a:ext cx="4431978" cy="3382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7109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9D511-2156-40E1-ACB6-BD4F2C72551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18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RECEPCIJA </a:t>
            </a:r>
            <a:r>
              <a:rPr lang="hr-HR" sz="1800" dirty="0" smtClean="0">
                <a:solidFill>
                  <a:schemeClr val="accent4">
                    <a:lumMod val="75000"/>
                  </a:schemeClr>
                </a:solidFill>
              </a:rPr>
              <a:t>sa stalnim djelatnikom koji upućuje učenike i goste u željenim smjerovima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18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UGODNI HODNICI </a:t>
            </a:r>
            <a:r>
              <a:rPr lang="hr-HR" sz="1800" dirty="0" smtClean="0">
                <a:solidFill>
                  <a:schemeClr val="accent4">
                    <a:lumMod val="75000"/>
                  </a:schemeClr>
                </a:solidFill>
              </a:rPr>
              <a:t>sa prostorima za sjedenje i razgovor učenika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18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RESTORAN</a:t>
            </a:r>
            <a:r>
              <a:rPr lang="hr-HR" sz="1800" dirty="0" smtClean="0">
                <a:solidFill>
                  <a:schemeClr val="accent4">
                    <a:lumMod val="75000"/>
                  </a:schemeClr>
                </a:solidFill>
              </a:rPr>
              <a:t> s mogućnošću objedovanja u vrijeme stanke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18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DJEČJI VRTIĆ I DJEČJI KLUB</a:t>
            </a:r>
            <a:r>
              <a:rPr lang="hr-HR" sz="1800" u="sng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hr-HR" sz="1800" dirty="0" smtClean="0">
                <a:solidFill>
                  <a:schemeClr val="accent4">
                    <a:lumMod val="75000"/>
                  </a:schemeClr>
                </a:solidFill>
              </a:rPr>
              <a:t>gdje mlade majke mogu ostaviti svoju djecu na čuvanje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18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TRGOVINA MJEŠOVITOM ROBOM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18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KANTINA</a:t>
            </a:r>
            <a:r>
              <a:rPr lang="hr-HR" sz="1800" dirty="0" smtClean="0">
                <a:solidFill>
                  <a:schemeClr val="accent4">
                    <a:lumMod val="75000"/>
                  </a:schemeClr>
                </a:solidFill>
              </a:rPr>
              <a:t> u kojoj učenici mogu provesti svoje stanke u ugodnom druženju za vrijeme ručka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18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CAFFE BAR </a:t>
            </a:r>
            <a:r>
              <a:rPr lang="hr-HR" sz="1800" dirty="0" smtClean="0">
                <a:solidFill>
                  <a:schemeClr val="accent4">
                    <a:lumMod val="75000"/>
                  </a:schemeClr>
                </a:solidFill>
              </a:rPr>
              <a:t> gdje posjetitelji i osoblje koledža mogu popiti kavu</a:t>
            </a:r>
            <a:endParaRPr lang="hr-HR" sz="1800" b="1" u="sng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18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ŠKOLSKA  KNJIŽNICA  </a:t>
            </a:r>
            <a:r>
              <a:rPr lang="hr-HR" sz="1800" dirty="0" smtClean="0">
                <a:solidFill>
                  <a:schemeClr val="accent4">
                    <a:lumMod val="75000"/>
                  </a:schemeClr>
                </a:solidFill>
              </a:rPr>
              <a:t>sa prostorima za učenje tijekom slobodnog vremena u danu</a:t>
            </a:r>
            <a:endParaRPr lang="hr-HR" sz="1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18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SPORTSKI PROSTORI I TERENI</a:t>
            </a:r>
            <a:r>
              <a:rPr lang="hr-HR" sz="1800" dirty="0" smtClean="0">
                <a:solidFill>
                  <a:schemeClr val="accent4">
                    <a:lumMod val="75000"/>
                  </a:schemeClr>
                </a:solidFill>
              </a:rPr>
              <a:t> i mnogi  dr. sadržaji za učeničke aktivnosti</a:t>
            </a:r>
            <a:endParaRPr lang="hr-HR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UNUTAR COLLEGA se nalaze :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132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67FA3-72C4-4C3F-810C-BD1547D1BB2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45259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Nalazi se na dvije lokacije: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000" b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Goshen</a:t>
            </a: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centar u </a:t>
            </a:r>
            <a:r>
              <a:rPr lang="hr-HR" sz="2000" b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Keyham</a:t>
            </a: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-u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000" b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Kings</a:t>
            </a: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b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Road</a:t>
            </a: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centar u </a:t>
            </a:r>
            <a:r>
              <a:rPr lang="hr-HR" sz="2000" b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Devonport</a:t>
            </a: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-u ( 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gdje smo bili i mi upućeni).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KINGS ROAD CENTAR je izgrađen na mjestu nekadašnje željezničke postaje </a:t>
            </a:r>
            <a:r>
              <a:rPr lang="hr-HR" sz="20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Devonport</a:t>
            </a:r>
            <a:r>
              <a:rPr lang="hr-HR" sz="2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Kings</a:t>
            </a:r>
            <a:r>
              <a:rPr lang="hr-HR" sz="2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Road</a:t>
            </a:r>
            <a:r>
              <a:rPr lang="hr-HR" sz="20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hr-HR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i usko je povezan sa Sveučilištem u </a:t>
            </a:r>
            <a:r>
              <a:rPr lang="hr-HR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Plymouthu</a:t>
            </a:r>
            <a:r>
              <a:rPr lang="hr-HR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GDJE SE NALAZI ?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2" name="Picture 10" descr="https://encrypted-tbn2.gstatic.com/images?q=tbn:ANd9GcTKxCCMBKQ3xpWetuGkmqTlxcwWiFXaj3JLR8CmZ59_hKquGWj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1729"/>
            <a:ext cx="8064896" cy="195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475E9C-7E5E-43C2-94D6-3AFC9C42D81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RAZNOVRSNI SADRŽAJI UNUTAR COLLEGE-A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155" name="Picture 6" descr="http://studentintranet.cityplym.ac.uk/sites/default/files/imagecache/advert_top/page_top_img/learning-resourc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38" y="4357688"/>
            <a:ext cx="4838700" cy="2095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9156" name="Picture 14" descr="https://encrypted-tbn3.gstatic.com/images?q=tbn:ANd9GcRMmry76nvjJUDqpnOiIZ32DaSPHDDV7zGv0jivG9oXK9kGHgdU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2705100" cy="2215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9157" name="Picture 26" descr="https://encrypted-tbn1.gstatic.com/images?q=tbn:ANd9GcS2eAj01eXH8wek_CcQR97kzHP1dPKQsJ8zeC8FUe-rEfkL-KbsCEUl9w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929062"/>
            <a:ext cx="3423865" cy="21642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Slika 6" descr="DSCN006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28325"/>
            <a:ext cx="5081190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9159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168D2-03B2-4942-8F23-7FC0A8E8051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2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Uspoređujući tako prestižan koledž sa suvremeno opremljenim učionicama teorijske nastave i radionicama opremljenim vrhunskim tehničkim uređajima i razvijenim tehnologijama s našim školama, lako bi se moglo zaključiti da u našim uvjetima školstva, s malim financijskim mogućnostima, nije moguće imati takvu opremljenost, ali: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6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hr-HR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poboljšati metodiku rada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stvoriti sigurno ozračje sa međusobnim poštovanjem i uvažavanjem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podizati svijest o jednakosti ljudskih prava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promicati raznolikost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promicati podršku  u učenju 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pripremati učenike za poduzetništvo i dr.</a:t>
            </a:r>
          </a:p>
          <a:p>
            <a:pPr marL="109728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možemo učiniti i u našim uvjetima.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ZAKLJUČAK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180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EFBB5-3E57-44E1-A12F-B9957E6753C0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Ljubaznošću osoblja škole domaćina vidjeli smo i druge stručne sadržaje 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 NAVIGATION CENTAR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>
                <a:solidFill>
                  <a:schemeClr val="accent4">
                    <a:lumMod val="75000"/>
                  </a:schemeClr>
                </a:solidFill>
              </a:rPr>
              <a:t>Testiranje valova u obalnom laboratoriju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DODATAK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04" name="Slika 4" descr="DSCN007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286125"/>
            <a:ext cx="4476750" cy="321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Slika 6" descr="DSCN0080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371475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3DC8E-6C1B-49C7-8FEB-DDB1F63A8288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PLYMOUTH UNIVERSITY MARINE INSTITUTE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Simulator upravljanja prekooceanskim brodov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ima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DODATAK</a:t>
            </a:r>
            <a:endParaRPr lang="hr-HR" dirty="0"/>
          </a:p>
        </p:txBody>
      </p:sp>
      <p:pic>
        <p:nvPicPr>
          <p:cNvPr id="52228" name="Slika 3" descr="DSCN009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00313"/>
            <a:ext cx="3096345" cy="28008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Slika 4" descr="DSCN0095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59202"/>
            <a:ext cx="4896544" cy="3350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C5FEB-E307-4632-8468-5A0EFC02698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2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MVV ENVIROMENT-DEVONPORT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</a:rPr>
              <a:t>Izgradnja modernog postrojenja spalionice otpada koja će proizvoditi 190 000MWh električne energije godišnje iz 245 000 t mješovitog, gradskog, industrijskog i trgovačkog otpada.</a:t>
            </a:r>
            <a:endParaRPr lang="hr-HR" sz="2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DODATAK</a:t>
            </a:r>
            <a:endParaRPr lang="hr-HR" dirty="0"/>
          </a:p>
        </p:txBody>
      </p:sp>
      <p:pic>
        <p:nvPicPr>
          <p:cNvPr id="53252" name="Slika 5" descr="DSCN031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03349"/>
            <a:ext cx="352425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Slika 6" descr="DSCN0315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7661"/>
            <a:ext cx="3857625" cy="2907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40045-F9E9-4280-9A9A-55A86BC1D15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 okviru slobodnog vremena vikendima i praznikom (Bank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holiday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) posjetili smo: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NACIONAL MARINE AQUARIUM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DODATAK SA SADŽAJIMA U SLOBODNO VRIJEME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4276" name="Slika 4" descr="DSCN014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857500"/>
            <a:ext cx="52149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DSCN0165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95" y="3357562"/>
            <a:ext cx="2775253" cy="23756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5302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9E400-13A4-4A90-BA5E-669580C82100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Rezervirano mjesto sadržaja 3" descr="DSCN01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4" y="1428750"/>
            <a:ext cx="4396342" cy="3296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85763" y="26064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DODATAK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lika 4" descr="DSCN0218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3643290"/>
            <a:ext cx="4824536" cy="301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 descr="DSCN0191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8024" y="1196752"/>
            <a:ext cx="371702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6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5965E0-79A6-41D7-97F6-EE219A539DA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DODATAK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87482" y="1500174"/>
            <a:ext cx="82296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CRKVE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/>
          </a:p>
        </p:txBody>
      </p:sp>
      <p:pic>
        <p:nvPicPr>
          <p:cNvPr id="4" name="Slika 3" descr="DSCN045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0130" y="1061714"/>
            <a:ext cx="3299258" cy="247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DSCN0420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88840"/>
            <a:ext cx="304799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DSCN0427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3847403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DSCN0435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9388" y="1500173"/>
            <a:ext cx="2635486" cy="234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DSCN0433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2600" y="3861048"/>
            <a:ext cx="3452804" cy="216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53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8C8D2A-072A-45D8-8F0B-AF121C822B2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DODATAK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PLYMOUTH CITY MUSEUM I ART GALERY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000250"/>
            <a:ext cx="432435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7349" name="Slika 4" descr="DSCN0445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2786063"/>
            <a:ext cx="4789165" cy="300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61A0-659F-492A-AEC0-F44B0755F387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 eaLnBrk="1" hangingPunct="1">
              <a:buFont typeface="Wingdings 3" pitchFamily="18" charset="2"/>
              <a:buNone/>
              <a:defRPr/>
            </a:pPr>
            <a:endParaRPr lang="hr-HR" b="1" dirty="0" smtClean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109537" indent="0" algn="ctr" eaLnBrk="1" hangingPunct="1">
              <a:buFont typeface="Wingdings 3" pitchFamily="18" charset="2"/>
              <a:buNone/>
              <a:defRPr/>
            </a:pPr>
            <a:endParaRPr lang="hr-HR" b="1" dirty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109537" indent="0" algn="ctr" eaLnBrk="1" hangingPunct="1">
              <a:buFont typeface="Wingdings 3" pitchFamily="18" charset="2"/>
              <a:buNone/>
              <a:defRPr/>
            </a:pPr>
            <a:endParaRPr lang="hr-HR" b="1" dirty="0" smtClean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109537" indent="0" algn="ctr" eaLnBrk="1" hangingPunct="1">
              <a:buFont typeface="Wingdings 3" pitchFamily="18" charset="2"/>
              <a:buNone/>
              <a:defRPr/>
            </a:pPr>
            <a:r>
              <a:rPr lang="hr-HR" sz="4000" b="1" dirty="0" smtClean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Hvala  Vam  na  Vašoj  pozornosti.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F3CB2-3FEB-4DAA-A2D3-2849D9747DDD}" type="slidenum">
              <a:rPr lang="hr-HR" smtClean="0"/>
              <a:pPr>
                <a:defRPr/>
              </a:pPr>
              <a:t>49</a:t>
            </a:fld>
            <a:endParaRPr lang="hr-HR"/>
          </a:p>
        </p:txBody>
      </p:sp>
      <p:sp>
        <p:nvSpPr>
          <p:cNvPr id="5" name="Nasmiješeno lice 4"/>
          <p:cNvSpPr/>
          <p:nvPr/>
        </p:nvSpPr>
        <p:spPr>
          <a:xfrm>
            <a:off x="6588125" y="3789363"/>
            <a:ext cx="1223963" cy="10795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LOKACIJA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5" name="Picture 2" descr="https://encrypted-tbn0.gstatic.com/images?q=tbn:ANd9GcTg4PDgX8MtCNYwkFPGG4SzzAprLTItM3CcPQRS3OmD5m37RUW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2675" y="1412875"/>
            <a:ext cx="6532563" cy="501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40F3-EE7D-4477-A62B-7744DB53B8B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CITY COLLEGE PLYMOUTH </a:t>
            </a:r>
            <a:br>
              <a:rPr lang="hr-HR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hr-HR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KINGS ROAD CENTAR, pogled na ulaz</a:t>
            </a:r>
            <a:endParaRPr lang="hr-HR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9" name="Picture 2" descr="http://legacymedia.localworld.co.uk/275779/Article/images/17254763/42851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200" y="1839913"/>
            <a:ext cx="5689600" cy="3810000"/>
          </a:xfrm>
        </p:spPr>
      </p:pic>
      <p:sp>
        <p:nvSpPr>
          <p:cNvPr id="14340" name="Rezervirano mjesto broja slajd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436EE-5498-440C-89A8-1B4BBEE32315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Temeljno načelo City </a:t>
            </a:r>
            <a:r>
              <a:rPr lang="hr-HR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College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hr-HR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Plymouth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-a je 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i="1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STVORITI SIGURNO OKRUŽENJE ZA SVE ČLANOVE ZAJEDNICE 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(učenike, studente, nastavnike i osoblje).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TEMELJNO NAČELO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8" name="Picture 2" descr="http://www.plymouth.ac.uk/upload/PR/City%20College%20Plymout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8164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s://encrypted-tbn2.gstatic.com/images?q=tbn:ANd9GcSo9XnwrTbCb6S6UWRBXV4TccZOdWzdmpnrV_HwaAgaQAk2-xcsD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58116"/>
            <a:ext cx="4176464" cy="258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244BB-1920-4619-BB54-8DFEAE827975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sz="2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Ove školske godine 2014. </a:t>
            </a:r>
            <a:r>
              <a:rPr lang="hr-HR" sz="2400" i="1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od 29. travnja do 13. svibnja</a:t>
            </a: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zajedno sa svojim </a:t>
            </a:r>
            <a:r>
              <a:rPr lang="hr-HR" sz="2400" i="1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kolegama  iz Tehničke škole </a:t>
            </a: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sudjelovala sam u realizaciji</a:t>
            </a: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4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projekta „Leonardo da Vinci” </a:t>
            </a: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u okviru </a:t>
            </a:r>
            <a:r>
              <a:rPr lang="hr-HR" sz="2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cjeloživotnog</a:t>
            </a: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obrazovanja.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Projekt je zamišljen kao </a:t>
            </a:r>
            <a:r>
              <a:rPr lang="hr-HR" sz="28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suradnja dviju škola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u kojoj ćemo se upoznati sa radom drugih škola unutar EU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 našem slučaju sa City 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College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Plymouth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u 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Plymouth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-u u GB.)</a:t>
            </a:r>
            <a:endParaRPr lang="hr-HR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 PROJEKTU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4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B0323B-DF3B-48F6-8790-8E28872A343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hr-HR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Ravnatelj CITY COLLEGE PLYMOUTH-a, </a:t>
            </a:r>
            <a:r>
              <a:rPr lang="hr-HR" sz="28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Mr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hr-HR" sz="28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Phil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hr-HR" sz="28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Davies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Principal je izjavio slijedeće: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8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2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hr-HR" sz="28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„</a:t>
            </a:r>
            <a:r>
              <a:rPr lang="hr-HR" sz="2800" b="1" i="1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Slavimo različitost i uključivanje, a uklanjamo zapreke za uspjeh”.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RIJEČ RAVNATELJA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2" name="Picture 12" descr="https://encrypted-tbn0.gstatic.com/images?q=tbn:ANd9GcSdyYFjSdEP4TGw64y8jR8rzoqkmn8pi2ItZV_IUTOsK-GE2bS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479763"/>
            <a:ext cx="26098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413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52640-105E-4979-AED1-1011AEC3732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1062</TotalTime>
  <Words>1543</Words>
  <Application>Microsoft Office PowerPoint</Application>
  <PresentationFormat>Prikaz na zaslonu (4:3)</PresentationFormat>
  <Paragraphs>346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49</vt:i4>
      </vt:variant>
    </vt:vector>
  </HeadingPairs>
  <TitlesOfParts>
    <vt:vector size="50" baseType="lpstr">
      <vt:lpstr>Gomilanje</vt:lpstr>
      <vt:lpstr>                                                                                               Moje iskustvo u City College Plymouth u GB </vt:lpstr>
      <vt:lpstr> CITY COLLEGE PLYMOUTH</vt:lpstr>
      <vt:lpstr> CITY COLLEGE PLYMOUTH</vt:lpstr>
      <vt:lpstr>GDJE SE NALAZI ?</vt:lpstr>
      <vt:lpstr>LOKACIJA</vt:lpstr>
      <vt:lpstr>CITY COLLEGE PLYMOUTH  KINGS ROAD CENTAR, pogled na ulaz</vt:lpstr>
      <vt:lpstr>TEMELJNO NAČELO</vt:lpstr>
      <vt:lpstr>O PROJEKTU</vt:lpstr>
      <vt:lpstr>RIJEČ RAVNATELJA</vt:lpstr>
      <vt:lpstr>KAKO POŠTUJU RAZLIČITOST </vt:lpstr>
      <vt:lpstr>CILJ COLLEGE-a  je:</vt:lpstr>
      <vt:lpstr>CILJ COLLEGE-a  je</vt:lpstr>
      <vt:lpstr>COLLEGE OSIGURAVA</vt:lpstr>
      <vt:lpstr>UČENJE S PODRŠKOM </vt:lpstr>
      <vt:lpstr>DNEVNI CIKLUSI NASTAVE</vt:lpstr>
      <vt:lpstr>UČIONICE ZA TEORIJSKU NASTAVU</vt:lpstr>
      <vt:lpstr>IZGLED UČIONICE  TEORIJSKE NASTAVE</vt:lpstr>
      <vt:lpstr>ZA PRAKTIČNU NASTAVU</vt:lpstr>
      <vt:lpstr>U „WORKSHOP - u”</vt:lpstr>
      <vt:lpstr>U „WORKSHOP -u”</vt:lpstr>
      <vt:lpstr>„WORKSHOP” </vt:lpstr>
      <vt:lpstr>„WORKSHOP”</vt:lpstr>
      <vt:lpstr>„WORKSHOP”  </vt:lpstr>
      <vt:lpstr>ZAŠTITA I SIGURNOST</vt:lpstr>
      <vt:lpstr>UČENICI SU UPUĆENI  U</vt:lpstr>
      <vt:lpstr>UČENICI SU UPOZNATI  SA</vt:lpstr>
      <vt:lpstr>GRADITELJSTVO U GB</vt:lpstr>
      <vt:lpstr>GRADITELJSTVO U GB</vt:lpstr>
      <vt:lpstr>ŠKOLSKI SUSTAV U GB</vt:lpstr>
      <vt:lpstr>ŠKOLSKI SUSTAV</vt:lpstr>
      <vt:lpstr>RAZINE  ŠKOLOVANJA </vt:lpstr>
      <vt:lpstr>PRIKAZ PROGRESIVNOG NAPREDOVANJA U GRADITELJ. STRUCI  :</vt:lpstr>
      <vt:lpstr>POVEZANOST S UNIVERZITETOM (Plymouth University)</vt:lpstr>
      <vt:lpstr>KARIJERA U GRADITELJSTVU I INDUSTRIJI</vt:lpstr>
      <vt:lpstr>GRADITELJSTVO</vt:lpstr>
      <vt:lpstr>ZANIMLJIVOST!</vt:lpstr>
      <vt:lpstr>STRUČNO  OSOBLJE</vt:lpstr>
      <vt:lpstr>STRUČNO OSOBLJE -vrlo susretljivo i ugodno</vt:lpstr>
      <vt:lpstr>UNUTAR COLLEGA se nalaze :</vt:lpstr>
      <vt:lpstr>RAZNOVRSNI SADRŽAJI UNUTAR COLLEGE-A</vt:lpstr>
      <vt:lpstr>ZAKLJUČAK</vt:lpstr>
      <vt:lpstr>DODATAK</vt:lpstr>
      <vt:lpstr>DODATAK</vt:lpstr>
      <vt:lpstr>DODATAK</vt:lpstr>
      <vt:lpstr>DODATAK SA SADŽAJIMA U SLOBODNO VRIJEME</vt:lpstr>
      <vt:lpstr>DODATAK</vt:lpstr>
      <vt:lpstr>DODATAK</vt:lpstr>
      <vt:lpstr>DODATAK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iskustvo u City College Plymouth</dc:title>
  <dc:creator>UN005</dc:creator>
  <cp:lastModifiedBy>Andreja Pokas</cp:lastModifiedBy>
  <cp:revision>324</cp:revision>
  <dcterms:created xsi:type="dcterms:W3CDTF">2014-05-31T07:04:28Z</dcterms:created>
  <dcterms:modified xsi:type="dcterms:W3CDTF">2014-11-02T13:37:01Z</dcterms:modified>
</cp:coreProperties>
</file>