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</p:sldMasterIdLst>
  <p:notesMasterIdLst>
    <p:notesMasterId r:id="rId36"/>
  </p:notesMasterIdLst>
  <p:handoutMasterIdLst>
    <p:handoutMasterId r:id="rId37"/>
  </p:handoutMasterIdLst>
  <p:sldIdLst>
    <p:sldId id="256" r:id="rId14"/>
    <p:sldId id="430" r:id="rId15"/>
    <p:sldId id="475" r:id="rId16"/>
    <p:sldId id="480" r:id="rId17"/>
    <p:sldId id="489" r:id="rId18"/>
    <p:sldId id="494" r:id="rId19"/>
    <p:sldId id="482" r:id="rId20"/>
    <p:sldId id="483" r:id="rId21"/>
    <p:sldId id="484" r:id="rId22"/>
    <p:sldId id="485" r:id="rId23"/>
    <p:sldId id="460" r:id="rId24"/>
    <p:sldId id="486" r:id="rId25"/>
    <p:sldId id="495" r:id="rId26"/>
    <p:sldId id="499" r:id="rId27"/>
    <p:sldId id="501" r:id="rId28"/>
    <p:sldId id="481" r:id="rId29"/>
    <p:sldId id="502" r:id="rId30"/>
    <p:sldId id="320" r:id="rId31"/>
    <p:sldId id="496" r:id="rId32"/>
    <p:sldId id="497" r:id="rId33"/>
    <p:sldId id="500" r:id="rId34"/>
    <p:sldId id="492" r:id="rId35"/>
  </p:sldIdLst>
  <p:sldSz cx="9144000" cy="6858000" type="screen4x3"/>
  <p:notesSz cx="6735763" cy="98663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277"/>
    <a:srgbClr val="9A968C"/>
    <a:srgbClr val="C6C4BE"/>
    <a:srgbClr val="333399"/>
    <a:srgbClr val="336699"/>
    <a:srgbClr val="C3D5E7"/>
    <a:srgbClr val="969696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764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7DA713-FA5E-47E6-9438-6BE358AC10CF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E03740-65CD-4230-97D8-2A959E79BC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5D5F09-B018-4FBB-B5CE-C16B40463667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4D952D-EA97-44E1-BC27-4647AACEF4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CACFD44-DA7A-45F8-B574-B8F5E769251D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55348-9554-47C6-BAF7-2205C9C4B0E4}" type="slidenum">
              <a:rPr lang="hr-HR" smtClean="0"/>
              <a:pPr>
                <a:defRPr/>
              </a:pPr>
              <a:t>1</a:t>
            </a:fld>
            <a:endParaRPr lang="hr-HR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9DA33A-77EB-4E72-8421-72222DE11544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B99387-941A-4D75-9C04-4B1CB5CDFB03}" type="slidenum">
              <a:rPr lang="hr-HR" smtClean="0"/>
              <a:pPr>
                <a:defRPr/>
              </a:pPr>
              <a:t>16</a:t>
            </a:fld>
            <a:endParaRPr lang="hr-HR" smtClean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9DA33A-77EB-4E72-8421-72222DE11544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E37BF-1E6A-4717-8AA4-EF15009F7371}" type="slidenum">
              <a:rPr lang="hr-HR" smtClean="0"/>
              <a:pPr>
                <a:defRPr/>
              </a:pPr>
              <a:t>18</a:t>
            </a:fld>
            <a:endParaRPr lang="hr-HR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A37E94-3AD4-4792-AFCD-C36297C3015C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A261F-EA2A-4196-96F8-B41598CF7D67}" type="slidenum">
              <a:rPr lang="hr-HR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A37E94-3AD4-4792-AFCD-C36297C3015C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B58E5-EAB0-4B17-A230-BA42F1EDBF53}" type="slidenum">
              <a:rPr lang="hr-HR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6ED6958-2155-40C1-86A4-955D487DB95F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B3EF2E-7F93-4FD4-AA50-F9F8439C6900}" type="slidenum">
              <a:rPr lang="hr-HR"/>
              <a:pPr>
                <a:defRPr/>
              </a:pPr>
              <a:t>22</a:t>
            </a:fld>
            <a:endParaRPr lang="hr-HR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F6D4192-7CAD-475E-879B-6411697D6CF3}" type="datetime1">
              <a:rPr lang="hr-HR"/>
              <a:pPr>
                <a:defRPr/>
              </a:pPr>
              <a:t>9.10.2009.</a:t>
            </a:fld>
            <a:endParaRPr lang="hr-HR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5AC2C-DA60-4238-BBA0-0B5E6C7D2EC1}" type="slidenum">
              <a:rPr lang="hr-HR"/>
              <a:pPr>
                <a:defRPr/>
              </a:pPr>
              <a:t>2</a:t>
            </a:fld>
            <a:endParaRPr lang="hr-HR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F043F06-B611-45EB-8548-2DA2850DF2D6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5C3E9-9CB6-4408-9C1E-BEEF638555A9}" type="slidenum">
              <a:rPr lang="hr-HR" smtClean="0"/>
              <a:pPr>
                <a:defRPr/>
              </a:pPr>
              <a:t>3</a:t>
            </a:fld>
            <a:endParaRPr lang="hr-HR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2E465-E189-4595-A249-9FBD2580772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9DA33A-77EB-4E72-8421-72222DE11544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04E23-DA6F-47F7-B6B9-8A2262C885BD}" type="slidenum">
              <a:rPr lang="hr-HR" smtClean="0"/>
              <a:pPr>
                <a:defRPr/>
              </a:pPr>
              <a:t>5</a:t>
            </a:fld>
            <a:endParaRPr lang="hr-HR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9DA33A-77EB-4E72-8421-72222DE11544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075992-6265-4810-BD15-059496C6BDE9}" type="slidenum">
              <a:rPr lang="hr-HR" smtClean="0"/>
              <a:pPr>
                <a:defRPr/>
              </a:pPr>
              <a:t>7</a:t>
            </a:fld>
            <a:endParaRPr lang="hr-HR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9DA33A-77EB-4E72-8421-72222DE11544}" type="datetime1">
              <a:rPr lang="hr-HR" smtClean="0"/>
              <a:pPr>
                <a:defRPr/>
              </a:pPr>
              <a:t>9.10.2009.</a:t>
            </a:fld>
            <a:endParaRPr lang="hr-HR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27617-4125-4FBF-9702-8CB7F164D6BA}" type="slidenum">
              <a:rPr lang="hr-HR" smtClean="0"/>
              <a:pPr>
                <a:defRPr/>
              </a:pPr>
              <a:t>10</a:t>
            </a:fld>
            <a:endParaRPr lang="hr-HR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6B6F4-3467-4A28-BB24-C6244050452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EBB6A-989E-4F5A-B545-0F0592A20DE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14CB-C40F-4162-B599-79DE66E9BF5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793C-7672-4571-9D64-AE0180775D2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501F-1DB0-43C2-B7DE-39842C1419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98ED-FA08-462D-852F-11D991FCDD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56AE-C71D-4DA4-BAC6-5DEF52D731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6817-2A78-4CEB-94B3-2A95D85829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07E3-C6BE-41E5-9448-C868BA6A6C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EA70-E7B5-4704-B766-32CF422162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2DEC-19FB-41E1-B2DF-70C6268E66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82D8-6835-4FC8-B338-E8AA4E065D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AD4E-3434-4C12-89B4-F4D32D3548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179D-74C6-41B9-84D3-3356DE576D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5306-E9F9-4726-8F5F-F4309BFC644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AF36-287E-496C-A168-1B5241B4E5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9273-5E78-4893-8C19-B5A6CDDA2D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C956-F3F8-4019-BAD6-41E5C9036A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D270-3CCC-4E95-A528-2B919E3FDA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4413-5D46-4ECB-8144-C142655E11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4FC4-68CA-4E17-97F5-3D09DC0428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570A-C791-4662-998B-690E8412A2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A069-A99D-46FC-9004-016B56A24E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8EAA-32D3-4B1A-95DC-742B4AEF2A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6A55-2097-45C9-B4FF-28A0A85541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5076-A050-4CDB-B96D-9DF3A3CAB85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85C9-69BC-4BD0-9BF5-41DA88D962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C59F-4DF1-46DA-8A60-2B46F299C2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CA8F-BA07-4906-A454-7FFF423B8A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F250-68B7-4A35-A215-76377F9913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F1DD-A018-4D0C-8C88-29A1C000BD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DEA0-5876-4EF1-AF0B-ADB409C9B2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3EC8-7A64-4836-864B-FF5A0B129E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309F-54E3-493F-9DA2-E679BF2FC07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5911-EF2F-4F6F-927D-A09D6E812C5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78F5-54F8-4655-B237-0D0E8BD062F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E383-AAF7-436D-8534-6650FE635EF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6B3C-EE6B-493F-BA0E-04E9430963E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5B3C-F844-4199-89D7-44D32880A3D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BAB-E31F-4C26-B5CE-AD79ADEC0D6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56F-4A12-4D3C-8E02-A66D47C9BE3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D400-BB71-4278-8A08-AD9F455491A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D541-CBBE-4C95-BD3B-F53319C2E68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B755-0834-4BE9-97B4-BFF9387BED2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5566-BE53-4BB9-A571-E4CA1B8ABB9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6CF0-0A3A-4BEB-9392-7960359FE94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522F-3548-440C-9485-8E6A19CC58E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357188"/>
            <a:ext cx="9144000" cy="5500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9D38-7B35-41AB-A49D-B68E2145717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FAAF-5FB3-48B5-9087-6F84DABACB6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3ACC-CB31-470F-8C0D-1CE5738FAD3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0657-94E1-42A7-9162-EC9E2A971D1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5CDF-0527-4135-9095-5605E318E35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097B-89D2-44F7-93F1-374697AF367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CAC2-0869-43C4-BFBA-C9A68374CA1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7853-64EF-4D42-A02C-616BA8B66CA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357188"/>
            <a:ext cx="9144000" cy="5500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69E1-C892-4A81-A47D-DDD4A8A4FA7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9987-542C-40C1-8271-D1478D22AC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D420-6060-43C9-BBF4-53568644E4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11C-CC69-4AF0-9528-4F11C0EC7E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B86B-F49D-4E27-9B5F-9AF73F182F0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8E73-DAC4-442F-8540-A4A1C2E235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6055-6D6E-41C7-A471-F620C8DAAC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0D9E-7C35-4D73-BF7B-8E9CD531C4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57BE-9DE6-4A4F-A47F-23F6C08483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9716-7A2B-4C81-AD44-DF9C4CA6F9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4D65-17AD-4FD0-9768-9BB617FB69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0951-36D1-4059-A854-161ECC19EC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292C-DE09-4F99-96EA-D3CB422B0C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2663-4820-4702-997C-6B75A61508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45E1-3ED9-4ECB-9A17-4724BA10F1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1626-B8BF-487B-8BC9-57D4C73C0D3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6C70-2972-445D-891F-42129008FF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EE4C-0FE7-4103-9A50-803481A3E0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BF0-C6D5-4135-868F-EFEFF44B4E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14A9-2EBB-4891-8F0C-D71A22E9F2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024C-963A-4DB3-8A83-718543509B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B003-D738-4719-9D9C-70481F9191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2433-53B6-4C61-B004-DE77252F2C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58E9-99EC-4C4A-B36D-168DDDFF3D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1685-E6E7-4856-8A56-A70E280F99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0CA7-3835-4B10-81E2-17D4009BB4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D0D3-4208-40FE-B315-65CF35D33D3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DF6D-9238-4084-B3D9-4C79823EB8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8C22-C754-4F39-B660-8D0425F95D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0FAD-E4E4-42B8-9015-B7398A2F6F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6050-1FEA-4E18-BFA8-45A9EDA552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9E54-A660-421B-BA94-F4C7FCFB6F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9209-7880-42FB-8AD9-701E0F56AF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05FC-485D-4697-8255-3238D05454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C6C-E78F-4B7D-9FBD-67E40906C3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C49A-5D18-4168-9547-4FE0B21793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813F-DA06-4AA1-9B64-BCFAB88553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850D-0557-4284-9DF5-1230D2DBC86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D127-4F20-4DF4-8B18-A4F7E764EF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156D-287A-42FF-8F46-C67EF6ED885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E450-11A6-4F1E-8CAC-1F5F8E68D12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E1BB-A100-40A1-8C77-F0177916F82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38A5-74E4-4C49-B9F4-4D0697C4316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6A14-C6A2-4D47-9C2A-2B96EF4D5C4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83FE-CE87-479E-AEFB-6EF24713E07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559D-9C67-4FD1-B140-38DEE022509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52EB-216D-46BC-B351-D678C9062CC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8748-15A7-4115-96D0-6430583C07B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5D14-3D88-4460-A7E1-A2507D961E3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4A28-20F1-4996-91EE-789C53DBC8C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4671-41B5-4BCF-B1E3-CAB89BBCCC1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643-5424-4F9B-95A7-E61BB91A651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4506-A83C-4D2F-9AE1-10039A3456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3A4E-DE74-4985-9B64-B9CC8AFC47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6FC-378C-4AA7-8A1C-65E22D5121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D268-9770-425E-8B12-3E90376F81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7AD2-F2AA-468F-89C4-1911A644CB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5F9C-5BFC-4E82-BF9F-D17C514809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D836-DB78-40F4-89D2-D474760FDC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088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6413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4F87E-1327-4C3C-AF80-70A00AB17E6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2" r:id="rId1"/>
    <p:sldLayoutId id="2147488243" r:id="rId2"/>
    <p:sldLayoutId id="2147488244" r:id="rId3"/>
    <p:sldLayoutId id="2147488245" r:id="rId4"/>
    <p:sldLayoutId id="2147488246" r:id="rId5"/>
    <p:sldLayoutId id="2147488247" r:id="rId6"/>
    <p:sldLayoutId id="2147488248" r:id="rId7"/>
    <p:sldLayoutId id="2147488249" r:id="rId8"/>
    <p:sldLayoutId id="2147488250" r:id="rId9"/>
    <p:sldLayoutId id="2147488251" r:id="rId10"/>
    <p:sldLayoutId id="2147488252" r:id="rId11"/>
    <p:sldLayoutId id="2147488253" r:id="rId12"/>
    <p:sldLayoutId id="2147488254" r:id="rId13"/>
    <p:sldLayoutId id="2147488387" r:id="rId14"/>
    <p:sldLayoutId id="2147488388" r:id="rId15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D9C29-41F9-4DF0-A4A5-437F124F0E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3" r:id="rId1"/>
    <p:sldLayoutId id="2147488344" r:id="rId2"/>
    <p:sldLayoutId id="2147488345" r:id="rId3"/>
    <p:sldLayoutId id="2147488346" r:id="rId4"/>
    <p:sldLayoutId id="2147488347" r:id="rId5"/>
    <p:sldLayoutId id="2147488348" r:id="rId6"/>
    <p:sldLayoutId id="2147488349" r:id="rId7"/>
    <p:sldLayoutId id="2147488350" r:id="rId8"/>
    <p:sldLayoutId id="2147488351" r:id="rId9"/>
    <p:sldLayoutId id="2147488352" r:id="rId10"/>
    <p:sldLayoutId id="21474883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2AA9CE-0AB6-4AF9-87D1-5A00875133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4" r:id="rId1"/>
    <p:sldLayoutId id="2147488355" r:id="rId2"/>
    <p:sldLayoutId id="2147488356" r:id="rId3"/>
    <p:sldLayoutId id="2147488357" r:id="rId4"/>
    <p:sldLayoutId id="2147488358" r:id="rId5"/>
    <p:sldLayoutId id="2147488359" r:id="rId6"/>
    <p:sldLayoutId id="2147488360" r:id="rId7"/>
    <p:sldLayoutId id="2147488361" r:id="rId8"/>
    <p:sldLayoutId id="2147488362" r:id="rId9"/>
    <p:sldLayoutId id="2147488363" r:id="rId10"/>
    <p:sldLayoutId id="214748836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088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6413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34B0F-00F2-4D6A-AB15-D7ADAD3224E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65" r:id="rId1"/>
    <p:sldLayoutId id="2147488366" r:id="rId2"/>
    <p:sldLayoutId id="2147488367" r:id="rId3"/>
    <p:sldLayoutId id="2147488368" r:id="rId4"/>
    <p:sldLayoutId id="2147488369" r:id="rId5"/>
    <p:sldLayoutId id="2147488370" r:id="rId6"/>
    <p:sldLayoutId id="2147488371" r:id="rId7"/>
    <p:sldLayoutId id="2147488372" r:id="rId8"/>
    <p:sldLayoutId id="2147488373" r:id="rId9"/>
    <p:sldLayoutId id="2147488374" r:id="rId10"/>
    <p:sldLayoutId id="21474883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088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6413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A3E52-EFC6-4046-950C-9BD75E777C2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255" r:id="rId1"/>
    <p:sldLayoutId id="2147488256" r:id="rId2"/>
    <p:sldLayoutId id="2147488257" r:id="rId3"/>
    <p:sldLayoutId id="2147488258" r:id="rId4"/>
    <p:sldLayoutId id="2147488259" r:id="rId5"/>
    <p:sldLayoutId id="2147488260" r:id="rId6"/>
    <p:sldLayoutId id="2147488261" r:id="rId7"/>
    <p:sldLayoutId id="2147488262" r:id="rId8"/>
    <p:sldLayoutId id="2147488263" r:id="rId9"/>
    <p:sldLayoutId id="2147488264" r:id="rId10"/>
    <p:sldLayoutId id="214748826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AE096-2256-4721-A91B-6DDC34E5F8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DF30D5-7CA7-414C-9B74-36FC467171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7" r:id="rId1"/>
    <p:sldLayoutId id="2147488278" r:id="rId2"/>
    <p:sldLayoutId id="2147488279" r:id="rId3"/>
    <p:sldLayoutId id="2147488280" r:id="rId4"/>
    <p:sldLayoutId id="2147488281" r:id="rId5"/>
    <p:sldLayoutId id="2147488282" r:id="rId6"/>
    <p:sldLayoutId id="2147488283" r:id="rId7"/>
    <p:sldLayoutId id="2147488284" r:id="rId8"/>
    <p:sldLayoutId id="2147488285" r:id="rId9"/>
    <p:sldLayoutId id="2147488286" r:id="rId10"/>
    <p:sldLayoutId id="21474882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AF3661-33DE-42E2-BCD5-D65A2DF816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8" r:id="rId1"/>
    <p:sldLayoutId id="2147488289" r:id="rId2"/>
    <p:sldLayoutId id="2147488290" r:id="rId3"/>
    <p:sldLayoutId id="2147488291" r:id="rId4"/>
    <p:sldLayoutId id="2147488292" r:id="rId5"/>
    <p:sldLayoutId id="2147488293" r:id="rId6"/>
    <p:sldLayoutId id="2147488294" r:id="rId7"/>
    <p:sldLayoutId id="2147488295" r:id="rId8"/>
    <p:sldLayoutId id="2147488296" r:id="rId9"/>
    <p:sldLayoutId id="2147488297" r:id="rId10"/>
    <p:sldLayoutId id="214748829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088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6413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35318-001B-49EC-9702-3E1E2D6D957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99" r:id="rId1"/>
    <p:sldLayoutId id="2147488300" r:id="rId2"/>
    <p:sldLayoutId id="2147488301" r:id="rId3"/>
    <p:sldLayoutId id="2147488302" r:id="rId4"/>
    <p:sldLayoutId id="2147488303" r:id="rId5"/>
    <p:sldLayoutId id="2147488304" r:id="rId6"/>
    <p:sldLayoutId id="2147488305" r:id="rId7"/>
    <p:sldLayoutId id="2147488306" r:id="rId8"/>
    <p:sldLayoutId id="2147488307" r:id="rId9"/>
    <p:sldLayoutId id="2147488308" r:id="rId10"/>
    <p:sldLayoutId id="21474883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310" r:id="rId1"/>
    <p:sldLayoutId id="2147488311" r:id="rId2"/>
    <p:sldLayoutId id="2147488312" r:id="rId3"/>
    <p:sldLayoutId id="2147488313" r:id="rId4"/>
    <p:sldLayoutId id="2147488314" r:id="rId5"/>
    <p:sldLayoutId id="2147488315" r:id="rId6"/>
    <p:sldLayoutId id="2147488316" r:id="rId7"/>
    <p:sldLayoutId id="2147488317" r:id="rId8"/>
    <p:sldLayoutId id="2147488318" r:id="rId9"/>
    <p:sldLayoutId id="2147488319" r:id="rId10"/>
    <p:sldLayoutId id="214748832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321" r:id="rId1"/>
    <p:sldLayoutId id="2147488322" r:id="rId2"/>
    <p:sldLayoutId id="2147488323" r:id="rId3"/>
    <p:sldLayoutId id="2147488324" r:id="rId4"/>
    <p:sldLayoutId id="2147488325" r:id="rId5"/>
    <p:sldLayoutId id="2147488326" r:id="rId6"/>
    <p:sldLayoutId id="2147488327" r:id="rId7"/>
    <p:sldLayoutId id="2147488328" r:id="rId8"/>
    <p:sldLayoutId id="2147488329" r:id="rId9"/>
    <p:sldLayoutId id="2147488330" r:id="rId10"/>
    <p:sldLayoutId id="214748833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25. listopada 2002.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4E419-EBA8-41F8-856C-C585C15A53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32" r:id="rId1"/>
    <p:sldLayoutId id="2147488333" r:id="rId2"/>
    <p:sldLayoutId id="2147488334" r:id="rId3"/>
    <p:sldLayoutId id="2147488335" r:id="rId4"/>
    <p:sldLayoutId id="2147488336" r:id="rId5"/>
    <p:sldLayoutId id="2147488337" r:id="rId6"/>
    <p:sldLayoutId id="2147488338" r:id="rId7"/>
    <p:sldLayoutId id="2147488339" r:id="rId8"/>
    <p:sldLayoutId id="2147488340" r:id="rId9"/>
    <p:sldLayoutId id="2147488341" r:id="rId10"/>
    <p:sldLayoutId id="21474883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t.hr/ac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e.h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carnet.h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t.hr/e-press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-knjiznica.carne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ktire.skole.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arnet.hr/onlinetecajevi/progra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carnet.h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ciklopedija.carnet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urza.skole.h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ms.carnet.h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cert.hr/prirucni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651500" y="5661025"/>
            <a:ext cx="30384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3366FF"/>
                </a:solidFill>
                <a:latin typeface="Myriad Pro" pitchFamily="34" charset="0"/>
              </a:rPr>
              <a:t>Zvonimir Stanić, dipl.ing.</a:t>
            </a:r>
          </a:p>
          <a:p>
            <a:r>
              <a:rPr lang="hr-HR" sz="1600" b="1">
                <a:solidFill>
                  <a:srgbClr val="3366FF"/>
                </a:solidFill>
                <a:latin typeface="Myriad Pro" pitchFamily="34" charset="0"/>
              </a:rPr>
              <a:t>Ravnatelj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27088" y="5994400"/>
            <a:ext cx="22177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969696"/>
                </a:solidFill>
                <a:latin typeface="Myriad Pro" pitchFamily="34" charset="0"/>
              </a:rPr>
              <a:t>27. rujna, 2009. g.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143375" y="4000500"/>
            <a:ext cx="471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969696"/>
                </a:solidFill>
                <a:latin typeface="Myriad Pro" pitchFamily="34" charset="0"/>
              </a:rPr>
              <a:t>Računalo u školi XIII</a:t>
            </a:r>
          </a:p>
          <a:p>
            <a:endParaRPr lang="hr-HR" sz="2000" b="1">
              <a:solidFill>
                <a:srgbClr val="969696"/>
              </a:solidFill>
              <a:latin typeface="Myriad Pro" pitchFamily="34" charset="0"/>
            </a:endParaRPr>
          </a:p>
          <a:p>
            <a:r>
              <a:rPr lang="hr-HR" sz="2000" b="1">
                <a:solidFill>
                  <a:srgbClr val="969696"/>
                </a:solidFill>
                <a:latin typeface="Myriad Pro" pitchFamily="34" charset="0"/>
              </a:rPr>
              <a:t>Novosti iz CARNeta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7CE5C-54D0-45D5-9F7D-C8E72645E70F}" type="slidenum">
              <a:rPr lang="hr-HR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Adobe Connect Pro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285750" y="1500188"/>
            <a:ext cx="4214813" cy="4587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>
                <a:hlinkClick r:id="rId3"/>
              </a:rPr>
              <a:t>http://www.carnet.hr/</a:t>
            </a:r>
            <a:r>
              <a:rPr lang="hr-HR" sz="2400" dirty="0" err="1" smtClean="0">
                <a:hlinkClick r:id="rId3"/>
              </a:rPr>
              <a:t>acp</a:t>
            </a:r>
            <a:endParaRPr lang="hr-HR" sz="24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Web kolaboracijski alat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Opcije poput </a:t>
            </a:r>
            <a:r>
              <a:rPr lang="hr-HR" sz="2400" dirty="0" err="1" smtClean="0"/>
              <a:t>whiteboarda</a:t>
            </a:r>
            <a:r>
              <a:rPr lang="hr-HR" sz="2400" dirty="0" smtClean="0"/>
              <a:t>, chata, dijeljenja sadržaja ekrana, prozora ili pojedinih aplikacija, prijenos govora i slike, anketa…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err="1" smtClean="0"/>
              <a:t>Login</a:t>
            </a:r>
            <a:r>
              <a:rPr lang="hr-HR" sz="2400" dirty="0" smtClean="0"/>
              <a:t> sa AAI@</a:t>
            </a:r>
            <a:r>
              <a:rPr lang="hr-HR" sz="2400" dirty="0" err="1" smtClean="0"/>
              <a:t>EduHR</a:t>
            </a:r>
            <a:r>
              <a:rPr lang="hr-HR" sz="2400" dirty="0" smtClean="0"/>
              <a:t>, lokalnim ili “gost” korisničkim računom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Preduvjeti: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smtClean="0"/>
              <a:t>Pristup Internetu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smtClean="0"/>
              <a:t>Web preglednik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err="1" smtClean="0"/>
              <a:t>Flash</a:t>
            </a:r>
            <a:r>
              <a:rPr lang="hr-HR" sz="2200" dirty="0" smtClean="0"/>
              <a:t> </a:t>
            </a:r>
            <a:r>
              <a:rPr lang="hr-HR" sz="2200" dirty="0" err="1" smtClean="0"/>
              <a:t>player</a:t>
            </a:r>
            <a:endParaRPr lang="hr-HR" sz="22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endParaRPr lang="hr-HR" sz="2400" dirty="0" smtClean="0"/>
          </a:p>
        </p:txBody>
      </p:sp>
      <p:pic>
        <p:nvPicPr>
          <p:cNvPr id="22533" name="Picture 5" descr="acp1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571500"/>
            <a:ext cx="39766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acp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429000"/>
            <a:ext cx="3983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17575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CARNetovi promotivni materijali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830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l-PL" sz="2400" smtClean="0"/>
              <a:t>Nacionalni portal za učenje na daljinu Nikola Tesla" – </a:t>
            </a:r>
            <a:r>
              <a:rPr lang="pl-PL" sz="2400" smtClean="0">
                <a:solidFill>
                  <a:srgbClr val="00B050"/>
                </a:solidFill>
              </a:rPr>
              <a:t>brošura</a:t>
            </a:r>
            <a:endParaRPr lang="hr-HR" sz="2400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Dostupni i u online verzijama na: </a:t>
            </a:r>
          </a:p>
          <a:p>
            <a:pPr algn="ctr" eaLnBrk="1" hangingPunct="1"/>
            <a:r>
              <a:rPr lang="hr-HR" sz="2400" b="1" smtClean="0">
                <a:hlinkClick r:id="rId3"/>
              </a:rPr>
              <a:t>www.skole.hr</a:t>
            </a:r>
            <a:endParaRPr lang="hr-HR" sz="2400" b="1" smtClean="0"/>
          </a:p>
          <a:p>
            <a:pPr algn="ctr" eaLnBrk="1" hangingPunct="1"/>
            <a:r>
              <a:rPr lang="hr-HR" sz="2400" b="1" smtClean="0">
                <a:hlinkClick r:id="rId4"/>
              </a:rPr>
              <a:t>www.carnet.hr</a:t>
            </a:r>
            <a:endParaRPr lang="hr-HR" sz="2400" b="1" smtClean="0"/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Distribucija po srednjim školama, za svakog učenika i nastavnike mat, fiz, bio, kem i eng</a:t>
            </a:r>
          </a:p>
          <a:p>
            <a:pPr eaLnBrk="1" hangingPunct="1"/>
            <a:endParaRPr lang="hr-HR" sz="2400" smtClean="0"/>
          </a:p>
          <a:p>
            <a:pPr algn="ctr" eaLnBrk="1" hangingPunct="1"/>
            <a:endParaRPr lang="hr-HR" sz="2400" smtClean="0"/>
          </a:p>
        </p:txBody>
      </p:sp>
      <p:pic>
        <p:nvPicPr>
          <p:cNvPr id="23556" name="Picture 7" descr="C:\Users\aroca\AppData\Local\Microsoft\Windows\Temporary Internet Files\Content.Outlook\YXJF6REJ\Tes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357313"/>
            <a:ext cx="33210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17575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CARNet Newsletter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57188" y="1000125"/>
            <a:ext cx="3983037" cy="23288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Objavljuje se dvomjesečno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Mailom u plain-text formatu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Dostupan i na webu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>
                <a:solidFill>
                  <a:srgbClr val="FF0000"/>
                </a:solidFill>
              </a:rPr>
              <a:t>Jeste li pretplaćeni ?</a:t>
            </a:r>
            <a:endParaRPr lang="hr-HR" sz="2400" smtClean="0">
              <a:solidFill>
                <a:srgbClr val="FF0000"/>
              </a:solidFill>
              <a:hlinkClick r:id="rId3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>
                <a:hlinkClick r:id="rId3"/>
              </a:rPr>
              <a:t>www.carnet.hr/e-presso</a:t>
            </a:r>
          </a:p>
          <a:p>
            <a:pPr eaLnBrk="1" hangingPunct="1">
              <a:buFont typeface="Wingdings" pitchFamily="2" charset="2"/>
              <a:buChar char="q"/>
            </a:pPr>
            <a:endParaRPr lang="hr-HR" sz="2400" smtClean="0">
              <a:hlinkClick r:id="rId3"/>
            </a:endParaRPr>
          </a:p>
          <a:p>
            <a:pPr eaLnBrk="1" hangingPunct="1"/>
            <a:endParaRPr lang="hr-HR" sz="2400" smtClean="0">
              <a:hlinkClick r:id="rId3"/>
            </a:endParaRPr>
          </a:p>
          <a:p>
            <a:pPr algn="ctr" eaLnBrk="1" hangingPunct="1"/>
            <a:endParaRPr lang="hr-HR" sz="2400" smtClean="0">
              <a:hlinkClick r:id="rId3"/>
            </a:endParaRPr>
          </a:p>
        </p:txBody>
      </p:sp>
      <p:pic>
        <p:nvPicPr>
          <p:cNvPr id="24580" name="Picture 5" descr="Newsletter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"/>
            <a:ext cx="34671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Newsletter_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57625"/>
            <a:ext cx="34655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14338" y="274638"/>
            <a:ext cx="8229600" cy="1143000"/>
          </a:xfrm>
        </p:spPr>
        <p:txBody>
          <a:bodyPr/>
          <a:lstStyle/>
          <a:p>
            <a:r>
              <a:rPr lang="hr-HR" smtClean="0"/>
              <a:t>Nove knjige u e-knjiznici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r>
              <a:rPr lang="hr-HR" smtClean="0">
                <a:hlinkClick r:id="rId2"/>
              </a:rPr>
              <a:t>E-knjiznica.carnet.hr</a:t>
            </a:r>
            <a:endParaRPr lang="hr-HR" smtClean="0"/>
          </a:p>
          <a:p>
            <a:endParaRPr lang="hr-H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55A31-147F-4BB5-A709-066CA89C38FA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 l="25391" t="26094" r="30664" b="14844"/>
          <a:stretch>
            <a:fillRect/>
          </a:stretch>
        </p:blipFill>
        <p:spPr bwMode="auto">
          <a:xfrm>
            <a:off x="571500" y="2571750"/>
            <a:ext cx="3911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print"/>
          <a:srcRect l="25488" t="30939" r="30566" b="17030"/>
          <a:stretch>
            <a:fillRect/>
          </a:stretch>
        </p:blipFill>
        <p:spPr bwMode="auto">
          <a:xfrm>
            <a:off x="4857750" y="2571750"/>
            <a:ext cx="39576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hr-HR" smtClean="0"/>
              <a:t>NISPVU   </a:t>
            </a:r>
            <a:r>
              <a:rPr lang="hr-HR" smtClean="0">
                <a:hlinkClick r:id="rId2"/>
              </a:rPr>
              <a:t>www.postani-student.hr</a:t>
            </a:r>
            <a:r>
              <a:rPr lang="hr-HR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A0A77-07B9-49BD-8273-7D0E68296E5C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14438"/>
            <a:ext cx="75565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CMS radionice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59B17-D912-4824-B8BE-16E46E33C220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 l="10449" r="12207"/>
          <a:stretch>
            <a:fillRect/>
          </a:stretch>
        </p:blipFill>
        <p:spPr bwMode="auto">
          <a:xfrm>
            <a:off x="1643063" y="1357313"/>
            <a:ext cx="5643562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E9710-99D8-4F7F-A655-AECFF6BBA536}" type="slidenum">
              <a:rPr lang="hr-HR"/>
              <a:pPr>
                <a:defRPr/>
              </a:pPr>
              <a:t>16</a:t>
            </a:fld>
            <a:endParaRPr lang="hr-HR" dirty="0"/>
          </a:p>
        </p:txBody>
      </p:sp>
      <p:sp>
        <p:nvSpPr>
          <p:cNvPr id="28675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eLektire – </a:t>
            </a:r>
            <a:r>
              <a:rPr lang="hr-HR" sz="3200" smtClean="0">
                <a:latin typeface="Myriad Pro" pitchFamily="34" charset="0"/>
                <a:hlinkClick r:id="rId3"/>
              </a:rPr>
              <a:t>lektire.skole.hr</a:t>
            </a:r>
            <a:endParaRPr lang="hr-HR" sz="3200" smtClean="0">
              <a:latin typeface="Myriad Pro" pitchFamily="34" charset="0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xfrm>
            <a:off x="214313" y="1500188"/>
            <a:ext cx="4171950" cy="4587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Cjelovita djela hrvatskih i stranih pisaca s popisa obvezne školske lektire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Biti će dostupno u prvoj fazi oko 270 naslova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Login sa važećim AAI@EduHR podacima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Sve u .pdf-u, moguće čitanje, pohrana i ispis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“Flipanje”  stranica na ekranu</a:t>
            </a:r>
          </a:p>
          <a:p>
            <a:pPr eaLnBrk="1" hangingPunct="1">
              <a:buFont typeface="Wingdings" pitchFamily="2" charset="2"/>
              <a:buChar char="q"/>
            </a:pPr>
            <a:endParaRPr lang="hr-HR" sz="2400" smtClean="0"/>
          </a:p>
          <a:p>
            <a:pPr eaLnBrk="1" hangingPunct="1">
              <a:buFont typeface="Wingdings" pitchFamily="2" charset="2"/>
              <a:buChar char="q"/>
            </a:pPr>
            <a:endParaRPr lang="hr-HR" sz="2400" smtClean="0"/>
          </a:p>
        </p:txBody>
      </p:sp>
      <p:pic>
        <p:nvPicPr>
          <p:cNvPr id="28677" name="Picture 5" descr="lektire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071563"/>
            <a:ext cx="43989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Lektire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288" y="4429125"/>
            <a:ext cx="3160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Lektire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4429125"/>
            <a:ext cx="259238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algn="ctr"/>
            <a:r>
              <a:rPr lang="hr-HR" sz="3200" dirty="0" smtClean="0">
                <a:hlinkClick r:id="rId2"/>
              </a:rPr>
              <a:t>http://www.carnet.hr/</a:t>
            </a:r>
            <a:r>
              <a:rPr lang="hr-HR" sz="3200" dirty="0" err="1" smtClean="0">
                <a:hlinkClick r:id="rId2"/>
              </a:rPr>
              <a:t>onlinetecajevi</a:t>
            </a:r>
            <a:r>
              <a:rPr lang="hr-HR" sz="3200" dirty="0" smtClean="0">
                <a:hlinkClick r:id="rId2"/>
              </a:rPr>
              <a:t>/program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69E1-C892-4A81-A47D-DDD4A8A4FA76}" type="slidenum">
              <a:rPr lang="hr-HR" smtClean="0"/>
              <a:pPr>
                <a:defRPr/>
              </a:pPr>
              <a:t>17</a:t>
            </a:fld>
            <a:endParaRPr lang="hr-HR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293749" cy="464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E2AD-0D2E-45E9-BA80-6720DD481BAA}" type="slidenum">
              <a:rPr lang="hr-HR"/>
              <a:pPr>
                <a:defRPr/>
              </a:pPr>
              <a:t>18</a:t>
            </a:fld>
            <a:endParaRPr lang="hr-HR" dirty="0"/>
          </a:p>
        </p:txBody>
      </p:sp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Centralizirana distribucija MS softwarea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5957887" cy="4587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Centralno mjesto za preuzimanje Microsoftovih proizvoda za osnovne i srednje škole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smtClean="0"/>
              <a:t>Windows OS za klijentska računala (XP, Vista, Windows 7)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smtClean="0"/>
              <a:t>Windows OS za servere (MS Server 2003, MS Server 2008)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hr-HR" sz="2200" dirty="0" smtClean="0"/>
              <a:t>Uredske aplikacije (MS Office 2003, MS Office 2007)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Pravo preuzimanja </a:t>
            </a:r>
            <a:r>
              <a:rPr lang="hr-HR" sz="2400" dirty="0" err="1" smtClean="0"/>
              <a:t>softwarea</a:t>
            </a:r>
            <a:r>
              <a:rPr lang="hr-HR" sz="2400" dirty="0" smtClean="0"/>
              <a:t> imat će samo ovlaštena osoba u školi – </a:t>
            </a:r>
            <a:r>
              <a:rPr lang="hr-HR" sz="2400" dirty="0" err="1" smtClean="0"/>
              <a:t>admin</a:t>
            </a:r>
            <a:r>
              <a:rPr lang="hr-HR" sz="2400" dirty="0" smtClean="0"/>
              <a:t> resursa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Jedinstveni server – pojednostavljena distribucija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Brže, jeftinije, kvalitetnije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hr-HR" sz="2400" dirty="0" smtClean="0"/>
          </a:p>
        </p:txBody>
      </p:sp>
      <p:pic>
        <p:nvPicPr>
          <p:cNvPr id="29701" name="Picture 5" descr="win7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428875"/>
            <a:ext cx="685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windows_vista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2500313"/>
            <a:ext cx="6381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windows_x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25" y="2500313"/>
            <a:ext cx="6413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windows2008logo2bz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3143250"/>
            <a:ext cx="1009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microsoft-office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3857625"/>
            <a:ext cx="946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OptiCARNet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071813"/>
            <a:ext cx="1684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Usluge pristupa Internetu – I.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800" b="1" smtClean="0"/>
              <a:t>XCARNet</a:t>
            </a:r>
            <a:r>
              <a:rPr lang="hr-HR" sz="1800" b="1" smtClean="0"/>
              <a:t> / 3DCARNet </a:t>
            </a:r>
            <a:r>
              <a:rPr lang="hr-HR" sz="1800" smtClean="0"/>
              <a:t>(suradnja s B.net-om – 1670+ korisnika)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Pojedinačni širokopojasni pristup CARNet mreži putem </a:t>
            </a:r>
          </a:p>
          <a:p>
            <a:pPr lvl="1" eaLnBrk="1" hangingPunct="1"/>
            <a:r>
              <a:rPr lang="hr-HR" sz="1800" smtClean="0"/>
              <a:t>infrastrukture kabelske televizije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MetroCARNet</a:t>
            </a:r>
            <a:r>
              <a:rPr lang="hr-HR" sz="1800" smtClean="0"/>
              <a:t> (suradnja s Metronetom – 1880+ korisnika) 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Pristup Internetu (ADSL2+) brzinom 2Mbps/384kbps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OptiCARNet  (</a:t>
            </a:r>
            <a:r>
              <a:rPr lang="hr-HR" sz="1800" smtClean="0"/>
              <a:t>suradnja s OT – Optima telekomom, 230+ korisnika)</a:t>
            </a:r>
          </a:p>
          <a:p>
            <a:pPr lvl="1">
              <a:buFont typeface="Arial" charset="0"/>
              <a:buChar char="•"/>
            </a:pPr>
            <a:r>
              <a:rPr lang="hr-HR" sz="1800" smtClean="0"/>
              <a:t>Pristup Internetu (ADSL2+) brzinom 3Mbps, jedna telefonska (analogna) linija i jedan telefonski broj, neograničen internetski promet preko CARNet mreže i najam modema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Duo.CARNet</a:t>
            </a:r>
            <a:r>
              <a:rPr lang="hr-HR" sz="1800" smtClean="0"/>
              <a:t> (suradnja s Iskonom – 2390+ korisnika) 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Pristup Internetu (ADSL2+) brzinom do 5Mbps/512kbps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Trio.CARNet</a:t>
            </a:r>
            <a:r>
              <a:rPr lang="hr-HR" sz="2200" b="1" smtClean="0"/>
              <a:t> </a:t>
            </a:r>
            <a:r>
              <a:rPr lang="hr-HR" sz="1800" smtClean="0"/>
              <a:t>– Duo.CARNet + televizija – Triple play</a:t>
            </a:r>
          </a:p>
          <a:p>
            <a:pPr eaLnBrk="1" hangingPunct="1"/>
            <a:endParaRPr lang="hr-HR" sz="2000" smtClean="0"/>
          </a:p>
        </p:txBody>
      </p:sp>
      <p:pic>
        <p:nvPicPr>
          <p:cNvPr id="30725" name="Picture 2" descr="http://www.carnet.hr/ckatpics/logo_du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4357688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carnet.hr/ckatpics/metr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619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http://www.carnet.hr/ckatpics/xcarnet-3dcarne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1643063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 descr="iskon_specia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5000625"/>
            <a:ext cx="1071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/>
          </p:cNvSpPr>
          <p:nvPr>
            <p:ph type="title"/>
          </p:nvPr>
        </p:nvSpPr>
        <p:spPr>
          <a:xfrm>
            <a:off x="642938" y="500063"/>
            <a:ext cx="7240587" cy="950912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AAI@EduHr – preduvjet za sve usluge!</a:t>
            </a:r>
          </a:p>
        </p:txBody>
      </p:sp>
      <p:sp>
        <p:nvSpPr>
          <p:cNvPr id="711683" name="Rectangle 3"/>
          <p:cNvSpPr>
            <a:spLocks noGrp="1"/>
          </p:cNvSpPr>
          <p:nvPr>
            <p:ph type="body" idx="1"/>
          </p:nvPr>
        </p:nvSpPr>
        <p:spPr>
          <a:xfrm>
            <a:off x="755650" y="1714500"/>
            <a:ext cx="7816850" cy="4511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/>
              <a:t>AAI@</a:t>
            </a:r>
            <a:r>
              <a:rPr lang="hr-HR" sz="2400" dirty="0" err="1"/>
              <a:t>EduHr</a:t>
            </a:r>
            <a:r>
              <a:rPr lang="hr-HR" sz="2400" dirty="0"/>
              <a:t> projekt za stjecanje virtualnog elektroničkog identiteta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hr-HR" sz="2000" dirty="0">
                <a:ea typeface="+mn-ea"/>
                <a:cs typeface="+mn-cs"/>
              </a:rPr>
              <a:t>Distribuirani LDAP imenici za ustanove iz akademske zajednice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hr-HR" sz="2000" dirty="0">
                <a:ea typeface="+mn-ea"/>
                <a:cs typeface="+mn-cs"/>
              </a:rPr>
              <a:t>Centralizirani LDAP imenik za ustanove iz sustava </a:t>
            </a:r>
            <a:r>
              <a:rPr lang="hr-HR" sz="2000" dirty="0" smtClean="0">
                <a:ea typeface="+mn-ea"/>
                <a:cs typeface="+mn-cs"/>
              </a:rPr>
              <a:t>školstva - </a:t>
            </a:r>
            <a:r>
              <a:rPr lang="hr-HR" sz="2000" dirty="0" err="1" smtClean="0">
                <a:ea typeface="+mn-ea"/>
                <a:cs typeface="+mn-cs"/>
              </a:rPr>
              <a:t>Hosting</a:t>
            </a:r>
            <a:r>
              <a:rPr lang="hr-HR" sz="2000" dirty="0" smtClean="0">
                <a:ea typeface="+mn-ea"/>
                <a:cs typeface="+mn-cs"/>
              </a:rPr>
              <a:t> usluga za srednje i osnovne škole - HUSO 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hr-HR" sz="1600" b="1" dirty="0" smtClean="0">
                <a:ea typeface="+mn-ea"/>
                <a:cs typeface="+mn-cs"/>
              </a:rPr>
              <a:t>384.986</a:t>
            </a:r>
            <a:r>
              <a:rPr lang="hr-HR" sz="1600" dirty="0" smtClean="0">
                <a:ea typeface="+mn-ea"/>
                <a:cs typeface="+mn-cs"/>
              </a:rPr>
              <a:t> identiteta u kolovozu 2009.</a:t>
            </a:r>
            <a:endParaRPr lang="hr-HR" sz="1600" dirty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/>
              <a:t>Jedinstveni identifikator svakog </a:t>
            </a:r>
            <a:r>
              <a:rPr lang="hr-HR" sz="2400" dirty="0" err="1"/>
              <a:t>CARNet</a:t>
            </a:r>
            <a:r>
              <a:rPr lang="hr-HR" sz="2400" dirty="0"/>
              <a:t> korisnika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b="1" dirty="0" smtClean="0"/>
              <a:t>602.000+</a:t>
            </a:r>
            <a:r>
              <a:rPr lang="hr-HR" sz="2400" dirty="0" smtClean="0"/>
              <a:t> </a:t>
            </a:r>
            <a:r>
              <a:rPr lang="hr-HR" sz="2400" dirty="0"/>
              <a:t>elektroničkih identiteta u AAI@</a:t>
            </a:r>
            <a:r>
              <a:rPr lang="hr-HR" sz="2400" dirty="0" err="1"/>
              <a:t>EduHr</a:t>
            </a:r>
            <a:r>
              <a:rPr lang="hr-HR" sz="2400" dirty="0"/>
              <a:t> sustavu u </a:t>
            </a:r>
            <a:r>
              <a:rPr lang="hr-HR" sz="2400" dirty="0" smtClean="0"/>
              <a:t>kolovozu 2009. </a:t>
            </a:r>
            <a:r>
              <a:rPr lang="hr-HR" sz="2400" dirty="0"/>
              <a:t>godine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2" grpId="0"/>
      <p:bldP spid="7116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Usluge pristupa Internetu – II.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800" b="1" smtClean="0"/>
              <a:t>MobileCARNet</a:t>
            </a:r>
            <a:r>
              <a:rPr lang="hr-HR" sz="1800" b="1" smtClean="0"/>
              <a:t>, VipmeCARNet</a:t>
            </a:r>
            <a:r>
              <a:rPr lang="en-US" sz="1800" b="1" smtClean="0"/>
              <a:t> </a:t>
            </a:r>
            <a:r>
              <a:rPr lang="hr-HR" sz="1800" smtClean="0"/>
              <a:t>( suradnja s Vip-om – 9200+ korisnika)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Pristup pomoću</a:t>
            </a:r>
            <a:r>
              <a:rPr lang="en-US" sz="1800" smtClean="0"/>
              <a:t> GPRS, EDGE, UMTS, HSDPA infrastru</a:t>
            </a:r>
            <a:r>
              <a:rPr lang="hr-HR" sz="1800" smtClean="0"/>
              <a:t>k</a:t>
            </a:r>
            <a:r>
              <a:rPr lang="en-US" sz="1800" smtClean="0"/>
              <a:t>ture</a:t>
            </a:r>
            <a:endParaRPr lang="hr-HR" sz="1800" smtClean="0"/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Brzine do 7,2 Mbps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Prepaid i postpaid varijanta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Tele2CARNet </a:t>
            </a:r>
            <a:r>
              <a:rPr lang="hr-HR" sz="1800" smtClean="0"/>
              <a:t>(suradnja s Tele2 d.o.o., 230+ korisnika)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Pristup pomoću</a:t>
            </a:r>
            <a:r>
              <a:rPr lang="en-US" sz="1800" smtClean="0"/>
              <a:t> GPRS, EDGE, UMTS, HSDPA infrastru</a:t>
            </a:r>
            <a:r>
              <a:rPr lang="hr-HR" sz="1800" smtClean="0"/>
              <a:t>k</a:t>
            </a:r>
            <a:r>
              <a:rPr lang="en-US" sz="1800" smtClean="0"/>
              <a:t>ture</a:t>
            </a:r>
            <a:endParaRPr lang="hr-HR" sz="1800" smtClean="0"/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Brzine do 7,2 Mbps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Stick2CARNet </a:t>
            </a:r>
            <a:r>
              <a:rPr lang="hr-HR" sz="1800" smtClean="0"/>
              <a:t>(suradnja s T-Mobile d.o.o., n.a.)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Pristup pomoću</a:t>
            </a:r>
            <a:r>
              <a:rPr lang="en-US" sz="1800" smtClean="0"/>
              <a:t> GPRS, EDGE, UMTS, HSDPA infrastru</a:t>
            </a:r>
            <a:r>
              <a:rPr lang="hr-HR" sz="1800" smtClean="0"/>
              <a:t>k</a:t>
            </a:r>
            <a:r>
              <a:rPr lang="en-US" sz="1800" smtClean="0"/>
              <a:t>ture</a:t>
            </a:r>
            <a:endParaRPr lang="hr-HR" sz="1800" smtClean="0"/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Brzine do 7,2 Mbps</a:t>
            </a:r>
            <a:endParaRPr lang="hr-HR" sz="1800" b="1" smtClean="0"/>
          </a:p>
          <a:p>
            <a:pPr eaLnBrk="1" hangingPunct="1">
              <a:buFont typeface="Wingdings" pitchFamily="2" charset="2"/>
              <a:buChar char="q"/>
            </a:pPr>
            <a:r>
              <a:rPr lang="hr-HR" sz="1800" b="1" smtClean="0"/>
              <a:t>CARNetovi modemski ulazi </a:t>
            </a:r>
            <a:r>
              <a:rPr lang="hr-HR" sz="1800" smtClean="0"/>
              <a:t>– CMU (</a:t>
            </a:r>
            <a:r>
              <a:rPr lang="hr-HR" sz="1600" smtClean="0"/>
              <a:t>38 820+ pojedinačna korisnika</a:t>
            </a:r>
            <a:r>
              <a:rPr lang="hr-HR" sz="1800" smtClean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hr-HR" sz="1800" smtClean="0"/>
              <a:t>3780 modemskih ulaza za dial-up pristup</a:t>
            </a:r>
          </a:p>
          <a:p>
            <a:pPr eaLnBrk="1" hangingPunct="1"/>
            <a:endParaRPr lang="hr-HR" sz="2000" smtClean="0"/>
          </a:p>
          <a:p>
            <a:pPr eaLnBrk="1" hangingPunct="1"/>
            <a:endParaRPr lang="hr-HR" sz="2000" smtClean="0"/>
          </a:p>
        </p:txBody>
      </p:sp>
      <p:pic>
        <p:nvPicPr>
          <p:cNvPr id="31748" name="Picture 8" descr="http://www.carnet.hr/ckatpics/mobile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928813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logo_smaller_h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3000375"/>
            <a:ext cx="108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t-mobile-logo-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4143375"/>
            <a:ext cx="2184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CARNet Helpdesk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hr-HR" sz="2000" b="1" dirty="0" smtClean="0">
                <a:solidFill>
                  <a:srgbClr val="00B050"/>
                </a:solidFill>
              </a:rPr>
              <a:t>Podrška korisnicima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smtClean="0"/>
              <a:t>0800 </a:t>
            </a:r>
            <a:r>
              <a:rPr lang="hr-HR" sz="2000" dirty="0" err="1" smtClean="0"/>
              <a:t>CARNet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smtClean="0"/>
              <a:t>0800 227 638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err="1" smtClean="0"/>
              <a:t>szc</a:t>
            </a:r>
            <a:r>
              <a:rPr lang="hr-HR" sz="2000" dirty="0" smtClean="0"/>
              <a:t>@</a:t>
            </a:r>
            <a:r>
              <a:rPr lang="hr-HR" sz="2000" dirty="0" err="1" smtClean="0"/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err="1" smtClean="0">
                <a:hlinkClick r:id="rId2"/>
              </a:rPr>
              <a:t>helpdesk</a:t>
            </a:r>
            <a:r>
              <a:rPr lang="hr-HR" sz="2000" dirty="0" smtClean="0">
                <a:hlinkClick r:id="rId2"/>
              </a:rPr>
              <a:t>@</a:t>
            </a:r>
            <a:r>
              <a:rPr lang="hr-HR" sz="2000" dirty="0" err="1" smtClean="0">
                <a:hlinkClick r:id="rId2"/>
              </a:rPr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</a:pPr>
            <a:endParaRPr lang="hr-HR" sz="2000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03D62-11DC-4934-8A3B-F83D9174103F}" type="slidenum">
              <a:rPr lang="hr-HR" smtClean="0"/>
              <a:pPr>
                <a:defRPr/>
              </a:pPr>
              <a:t>21</a:t>
            </a:fld>
            <a:endParaRPr lang="hr-HR" dirty="0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6985000" cy="433388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Kontakti:</a:t>
            </a:r>
          </a:p>
        </p:txBody>
      </p:sp>
      <p:sp>
        <p:nvSpPr>
          <p:cNvPr id="821251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462992" cy="3660784"/>
          </a:xfrm>
        </p:spPr>
        <p:txBody>
          <a:bodyPr numCol="2"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r-HR" sz="2000" b="1" dirty="0" smtClean="0">
                <a:solidFill>
                  <a:srgbClr val="00B050"/>
                </a:solidFill>
              </a:rPr>
              <a:t>Podrška korisnicima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0800 </a:t>
            </a:r>
            <a:r>
              <a:rPr lang="hr-HR" sz="2000" dirty="0" err="1" smtClean="0"/>
              <a:t>CARNet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0800 227 638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err="1" smtClean="0"/>
              <a:t>szc</a:t>
            </a:r>
            <a:r>
              <a:rPr lang="hr-HR" sz="2000" dirty="0" smtClean="0"/>
              <a:t>@</a:t>
            </a:r>
            <a:r>
              <a:rPr lang="hr-HR" sz="2000" dirty="0" err="1" smtClean="0"/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err="1" smtClean="0"/>
              <a:t>helpdesk</a:t>
            </a:r>
            <a:r>
              <a:rPr lang="hr-HR" sz="2000" dirty="0" smtClean="0"/>
              <a:t>@</a:t>
            </a:r>
            <a:r>
              <a:rPr lang="hr-HR" sz="2000" dirty="0" err="1" smtClean="0"/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r-HR" sz="2000" b="1" dirty="0" smtClean="0">
                <a:solidFill>
                  <a:srgbClr val="00B050"/>
                </a:solidFill>
              </a:rPr>
              <a:t>Više informacija o </a:t>
            </a:r>
            <a:r>
              <a:rPr lang="hr-HR" sz="2000" b="1" dirty="0" err="1" smtClean="0">
                <a:solidFill>
                  <a:srgbClr val="00B050"/>
                </a:solidFill>
              </a:rPr>
              <a:t>CARNetovim</a:t>
            </a:r>
            <a:r>
              <a:rPr lang="hr-HR" sz="2000" b="1" dirty="0" smtClean="0">
                <a:solidFill>
                  <a:srgbClr val="00B050"/>
                </a:solidFill>
              </a:rPr>
              <a:t> obrazovnim sadržajima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e-obrazovanje@</a:t>
            </a:r>
            <a:r>
              <a:rPr lang="hr-HR" sz="2000" dirty="0" err="1" smtClean="0"/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01 666 1 700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ela@</a:t>
            </a:r>
            <a:r>
              <a:rPr lang="hr-HR" sz="2000" dirty="0" err="1" smtClean="0"/>
              <a:t>carnet.hr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01 666 1 760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r-HR" sz="2000" b="1" dirty="0" smtClean="0">
                <a:solidFill>
                  <a:srgbClr val="00B050"/>
                </a:solidFill>
              </a:rPr>
              <a:t>Adrese za pamćenje </a:t>
            </a:r>
            <a:r>
              <a:rPr lang="hr-HR" sz="2000" dirty="0" smtClean="0">
                <a:sym typeface="Wingdings" pitchFamily="2" charset="2"/>
              </a:rPr>
              <a:t>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www.carnet.hr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www.skole.hr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www.cert.hr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e-knjiznica.carnet.hr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dirty="0" smtClean="0"/>
              <a:t>lms.carnet.hr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dirty="0" smtClean="0"/>
              <a:t>burza.skole.hr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dirty="0" smtClean="0"/>
              <a:t>enciklopedija.carnet.hr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ucilica.carnet.hr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1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1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1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21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12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12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12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BFC1D-B75D-4B2E-8E82-D32D323F703B}" type="slidenum">
              <a:rPr lang="hr-HR"/>
              <a:pPr>
                <a:defRPr/>
              </a:pPr>
              <a:t>3</a:t>
            </a:fld>
            <a:endParaRPr lang="hr-HR" dirty="0"/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Online enciklopedija – Proleksis enciklopedija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400" smtClean="0"/>
              <a:t> Prva hrvatska opća i nacionalna online enciklopedija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400" smtClean="0"/>
              <a:t>Razvijena u suradnji CARNeta i tvrtke Pro Leksis d.o.o. uz potporu MZOŠ-a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400" smtClean="0"/>
              <a:t>Više od </a:t>
            </a:r>
            <a:r>
              <a:rPr lang="hr-HR" sz="2400" b="1" smtClean="0"/>
              <a:t>62 000 članaka </a:t>
            </a:r>
            <a:r>
              <a:rPr lang="hr-HR" sz="2400" smtClean="0"/>
              <a:t>i </a:t>
            </a:r>
            <a:r>
              <a:rPr lang="hr-HR" sz="2400" b="1" smtClean="0"/>
              <a:t>17 500 slika, mapa i ilustracija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400" smtClean="0"/>
              <a:t>Dostupno svima s valjanim AAI@EduHr elektroničkim identitetom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r-HR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r-HR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r-HR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hr-HR" sz="2400" smtClean="0"/>
          </a:p>
          <a:p>
            <a:pPr marL="0" indent="0" algn="ctr" eaLnBrk="1" hangingPunct="1">
              <a:lnSpc>
                <a:spcPct val="90000"/>
              </a:lnSpc>
            </a:pPr>
            <a:r>
              <a:rPr lang="hr-HR" sz="2400" b="1" smtClean="0">
                <a:hlinkClick r:id="rId3"/>
              </a:rPr>
              <a:t>enciklopedija.carnet.hr</a:t>
            </a:r>
            <a:r>
              <a:rPr lang="hr-HR" sz="2400" b="1" smtClean="0"/>
              <a:t> </a:t>
            </a:r>
          </a:p>
        </p:txBody>
      </p:sp>
      <p:pic>
        <p:nvPicPr>
          <p:cNvPr id="15365" name="Picture 7" descr="logo_knjig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000500"/>
            <a:ext cx="73644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Burza udžbenika </a:t>
            </a:r>
            <a:r>
              <a:rPr lang="hr-HR" sz="3200" smtClean="0">
                <a:latin typeface="Myriad Pro" pitchFamily="34" charset="0"/>
                <a:hlinkClick r:id="rId3"/>
              </a:rPr>
              <a:t>http://burza.skole.hr</a:t>
            </a:r>
            <a:endParaRPr lang="hr-HR" sz="3200" smtClean="0">
              <a:latin typeface="Myriad Pro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341813" y="1500188"/>
            <a:ext cx="4802187" cy="3000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Mjesto razmjene udžbenika za učenike i roditelje osnovnih i srednjih škola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smtClean="0"/>
              <a:t>Bez naknade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smtClean="0"/>
              <a:t>Potrebna registracija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Komunikacija omogućena putem e-maila i telefona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000250"/>
            <a:ext cx="4143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4643438"/>
            <a:ext cx="1419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14313" y="3929063"/>
            <a:ext cx="407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/>
              <a:t>Broj prijavljenih korisnika: </a:t>
            </a:r>
            <a:r>
              <a:rPr lang="hr-HR">
                <a:solidFill>
                  <a:srgbClr val="FF0000"/>
                </a:solidFill>
              </a:rPr>
              <a:t>8597</a:t>
            </a:r>
            <a:r>
              <a:rPr lang="hr-HR"/>
              <a:t> </a:t>
            </a:r>
          </a:p>
          <a:p>
            <a:pPr>
              <a:buFont typeface="Wingdings" pitchFamily="2" charset="2"/>
              <a:buChar char="q"/>
            </a:pPr>
            <a:r>
              <a:rPr lang="hr-HR"/>
              <a:t>Broj ponuđenih udžbenika: </a:t>
            </a:r>
            <a:r>
              <a:rPr lang="hr-HR">
                <a:solidFill>
                  <a:srgbClr val="FF0000"/>
                </a:solidFill>
              </a:rPr>
              <a:t>13252</a:t>
            </a:r>
            <a:r>
              <a:rPr lang="hr-HR"/>
              <a:t> </a:t>
            </a:r>
          </a:p>
          <a:p>
            <a:pPr>
              <a:buFont typeface="Wingdings" pitchFamily="2" charset="2"/>
              <a:buChar char="q"/>
            </a:pPr>
            <a:r>
              <a:rPr lang="hr-HR"/>
              <a:t>Broj potraživanih udžbenika: </a:t>
            </a:r>
            <a:r>
              <a:rPr lang="hr-HR">
                <a:solidFill>
                  <a:srgbClr val="FF0000"/>
                </a:solidFill>
              </a:rPr>
              <a:t>35116</a:t>
            </a:r>
            <a:r>
              <a:rPr lang="hr-HR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4FDF0-A4EF-4199-8915-D2510072BDC0}" type="slidenum">
              <a:rPr lang="hr-HR"/>
              <a:pPr>
                <a:defRPr/>
              </a:pPr>
              <a:t>5</a:t>
            </a:fld>
            <a:endParaRPr lang="hr-HR" dirty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88265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Portal “Nikola Tesla”   </a:t>
            </a:r>
            <a:r>
              <a:rPr lang="hr-HR" sz="3200" smtClean="0">
                <a:latin typeface="Myriad Pro" pitchFamily="34" charset="0"/>
                <a:hlinkClick r:id="rId3"/>
              </a:rPr>
              <a:t>lms.carnet.hr</a:t>
            </a:r>
            <a:endParaRPr lang="hr-HR" sz="3200" smtClean="0">
              <a:latin typeface="Myriad Pro" pitchFamily="34" charset="0"/>
            </a:endParaRPr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285750" y="1285875"/>
            <a:ext cx="8715375" cy="20716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Interaktivni digitalni nastavni materijali s </a:t>
            </a:r>
            <a:r>
              <a:rPr lang="hr-HR" sz="2400" b="1" smtClean="0"/>
              <a:t>Nacionalnog portala za učenje na daljinu „Nikola Tesla“</a:t>
            </a:r>
            <a:r>
              <a:rPr lang="hr-HR" sz="2400" smtClean="0"/>
              <a:t> za srednjoškolsku nastavu </a:t>
            </a:r>
            <a:r>
              <a:rPr lang="hr-HR" sz="2400" smtClean="0">
                <a:solidFill>
                  <a:srgbClr val="00B050"/>
                </a:solidFill>
              </a:rPr>
              <a:t>matematike, fizike, biologije, kemije i engleskog jezika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400" smtClean="0"/>
              <a:t>Nastavnici i učenici, kroz audio i video zapise te brojne animacije, vizualiziraju problem i njegovo rješenje</a:t>
            </a:r>
          </a:p>
          <a:p>
            <a:pPr eaLnBrk="1" hangingPunct="1">
              <a:buFont typeface="Wingdings" pitchFamily="2" charset="2"/>
              <a:buChar char="q"/>
            </a:pPr>
            <a:endParaRPr lang="hr-HR" sz="2400" smtClean="0"/>
          </a:p>
        </p:txBody>
      </p:sp>
      <p:pic>
        <p:nvPicPr>
          <p:cNvPr id="8" name="Slika 3" descr="2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429000"/>
            <a:ext cx="36210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helikopt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27488"/>
            <a:ext cx="39592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izvjesc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468813"/>
            <a:ext cx="33528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50" y="1714500"/>
            <a:ext cx="8572500" cy="4071938"/>
          </a:xfrm>
        </p:spPr>
        <p:txBody>
          <a:bodyPr/>
          <a:lstStyle/>
          <a:p>
            <a:pPr>
              <a:defRPr/>
            </a:pPr>
            <a:endParaRPr lang="hr-HR" b="1" dirty="0" smtClean="0">
              <a:latin typeface="+mj-lt"/>
            </a:endParaRPr>
          </a:p>
          <a:p>
            <a:pPr>
              <a:defRPr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Početak projekta –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prosinac 2008. g. 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Završetak projekta –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srpanj 2009. g.</a:t>
            </a:r>
          </a:p>
          <a:p>
            <a:pPr algn="just">
              <a:defRPr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Korisnici -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nastavnici matematike, fizike, biologije i kemije srednjih škola RH – 48 nastavnika iz 18 srednjih škola</a:t>
            </a:r>
          </a:p>
          <a:p>
            <a:pPr algn="just">
              <a:defRPr/>
            </a:pP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endParaRPr lang="hr-HR" dirty="0" smtClean="0">
              <a:latin typeface="+mj-lt"/>
            </a:endParaRPr>
          </a:p>
          <a:p>
            <a:pPr>
              <a:defRPr/>
            </a:pPr>
            <a:endParaRPr lang="hr-HR" dirty="0">
              <a:latin typeface="+mj-lt"/>
            </a:endParaRPr>
          </a:p>
        </p:txBody>
      </p:sp>
      <p:pic>
        <p:nvPicPr>
          <p:cNvPr id="5" name="Rezervirano mjesto sadržaja 3" descr="P3120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775" y="928688"/>
            <a:ext cx="3165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357188" y="260350"/>
            <a:ext cx="8229600" cy="88265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Tesla u školi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E9CCA-02D8-4A55-A2DF-06C1ED4E0052}" type="slidenum">
              <a:rPr lang="hr-HR"/>
              <a:pPr>
                <a:defRPr/>
              </a:pPr>
              <a:t>7</a:t>
            </a:fld>
            <a:endParaRPr lang="hr-HR" dirty="0"/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Myriad Pro" pitchFamily="34" charset="0"/>
              </a:rPr>
              <a:t>CARNetove računalno sigurnosne usluge za škole  </a:t>
            </a:r>
            <a:r>
              <a:rPr lang="hr-HR" sz="3200" smtClean="0">
                <a:latin typeface="Myriad Pro" pitchFamily="34" charset="0"/>
                <a:hlinkClick r:id="rId3"/>
              </a:rPr>
              <a:t>www.cert.hr</a:t>
            </a:r>
            <a:r>
              <a:rPr lang="hr-HR" sz="3200" smtClean="0">
                <a:latin typeface="Myriad Pro" pitchFamily="34" charset="0"/>
              </a:rPr>
              <a:t> 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5957887" cy="45878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Antivirusna i </a:t>
            </a:r>
            <a:r>
              <a:rPr lang="hr-HR" sz="2400" dirty="0" err="1" smtClean="0"/>
              <a:t>antispam</a:t>
            </a:r>
            <a:r>
              <a:rPr lang="hr-HR" sz="2400" dirty="0" smtClean="0"/>
              <a:t> zaštita na poslužitelju elektroničke pošte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CARNet tehnički obavlja filtriranje nepoćudnih web sadržaja za osnovne i srednje škole, onemogućavajući dostupnost takvih sadržaja sa školskih računala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Praćenjem mrežnog prometa uočavamo maliciozne aktivnosti iz ili prema pojedinoj školi i sprječavamo eskalaciju problema na mreži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CARNetova Abuse služba zaprima i obrađuje prijave vezane uz neprihvatljivo korištenje CARNetovih internetskih resursa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Priručnik o računalnoj sigurnosti (</a:t>
            </a:r>
            <a:r>
              <a:rPr lang="hr-HR" sz="2400" dirty="0" smtClean="0">
                <a:hlinkClick r:id="rId4"/>
              </a:rPr>
              <a:t>http://www.cert.hr/</a:t>
            </a:r>
            <a:r>
              <a:rPr lang="hr-HR" sz="2400" dirty="0" err="1" smtClean="0">
                <a:hlinkClick r:id="rId4"/>
              </a:rPr>
              <a:t>prirucnik</a:t>
            </a:r>
            <a:r>
              <a:rPr lang="hr-HR" sz="2400" dirty="0" smtClean="0"/>
              <a:t>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hr-HR" sz="2400" dirty="0" smtClean="0"/>
              <a:t>letci o računalnoj sigurnosti za učenike i roditelje - u suradnji s Udrugom Split zdravi grad i MZOŠ-om</a:t>
            </a:r>
          </a:p>
        </p:txBody>
      </p:sp>
      <p:pic>
        <p:nvPicPr>
          <p:cNvPr id="19461" name="Picture 5" descr="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2857500"/>
            <a:ext cx="1704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3850" y="260350"/>
            <a:ext cx="849630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400" b="1" kern="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Letak za djecu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5750" y="1844675"/>
            <a:ext cx="8496300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hr-HR" sz="2800" kern="0" dirty="0">
              <a:latin typeface="+mn-lt"/>
            </a:endParaRPr>
          </a:p>
        </p:txBody>
      </p:sp>
      <p:pic>
        <p:nvPicPr>
          <p:cNvPr id="20484" name="Picture 7" descr="letak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1688"/>
            <a:ext cx="3600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letak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28938"/>
            <a:ext cx="4953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letak_raspored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714375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3850" y="260350"/>
            <a:ext cx="849630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400" b="1" kern="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Letak za roditelje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5750" y="1844675"/>
            <a:ext cx="8496300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hr-HR" sz="2800" kern="0" dirty="0">
              <a:latin typeface="+mn-lt"/>
            </a:endParaRPr>
          </a:p>
        </p:txBody>
      </p:sp>
      <p:pic>
        <p:nvPicPr>
          <p:cNvPr id="21508" name="Picture 4" descr="C:\Documents and Settings\nglavor\My Documents\OZRS\Prezentacije\slike\let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1714500"/>
            <a:ext cx="4635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nglavor\My Documents\OZRS\Prezentacije\slike\let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01850"/>
            <a:ext cx="45005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9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10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ustom Design">
  <a:themeElements>
    <a:clrScheme name="1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ustom Design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carnet_power point</Template>
  <TotalTime>5034</TotalTime>
  <Words>822</Words>
  <Application>Microsoft Office PowerPoint</Application>
  <PresentationFormat>Prikaz na zaslonu (4:3)</PresentationFormat>
  <Paragraphs>181</Paragraphs>
  <Slides>22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13</vt:i4>
      </vt:variant>
      <vt:variant>
        <vt:lpstr>Naslovi slajdova</vt:lpstr>
      </vt:variant>
      <vt:variant>
        <vt:i4>22</vt:i4>
      </vt:variant>
    </vt:vector>
  </HeadingPairs>
  <TitlesOfParts>
    <vt:vector size="40" baseType="lpstr">
      <vt:lpstr>Arial</vt:lpstr>
      <vt:lpstr>Calibri</vt:lpstr>
      <vt:lpstr>Myriad Pro</vt:lpstr>
      <vt:lpstr>Wingdings</vt:lpstr>
      <vt:lpstr>Times New Roman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Slajd 1</vt:lpstr>
      <vt:lpstr>AAI@EduHr – preduvjet za sve usluge!</vt:lpstr>
      <vt:lpstr>Online enciklopedija – Proleksis enciklopedija</vt:lpstr>
      <vt:lpstr>Burza udžbenika http://burza.skole.hr</vt:lpstr>
      <vt:lpstr>Portal “Nikola Tesla”   lms.carnet.hr</vt:lpstr>
      <vt:lpstr>Tesla u školi</vt:lpstr>
      <vt:lpstr>CARNetove računalno sigurnosne usluge za škole  www.cert.hr </vt:lpstr>
      <vt:lpstr>Slajd 8</vt:lpstr>
      <vt:lpstr>Slajd 9</vt:lpstr>
      <vt:lpstr>Adobe Connect Pro</vt:lpstr>
      <vt:lpstr>CARNetovi promotivni materijali</vt:lpstr>
      <vt:lpstr>CARNet Newsletter</vt:lpstr>
      <vt:lpstr>Nove knjige u e-knjiznici</vt:lpstr>
      <vt:lpstr>NISPVU   www.postani-student.hr </vt:lpstr>
      <vt:lpstr>CMS radionice</vt:lpstr>
      <vt:lpstr>eLektire – lektire.skole.hr</vt:lpstr>
      <vt:lpstr>http://www.carnet.hr/onlinetecajevi/program </vt:lpstr>
      <vt:lpstr>Centralizirana distribucija MS softwarea</vt:lpstr>
      <vt:lpstr>Usluge pristupa Internetu – I.</vt:lpstr>
      <vt:lpstr>Usluge pristupa Internetu – II.</vt:lpstr>
      <vt:lpstr>CARNet Helpdesk</vt:lpstr>
      <vt:lpstr>Kontakti:</vt:lpstr>
    </vt:vector>
  </TitlesOfParts>
  <Company>CARNet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Opca prezentacija o CARNetu</dc:title>
  <dc:creator>CARNet</dc:creator>
  <cp:lastModifiedBy>Darija</cp:lastModifiedBy>
  <cp:revision>472</cp:revision>
  <dcterms:created xsi:type="dcterms:W3CDTF">2003-04-11T09:34:46Z</dcterms:created>
  <dcterms:modified xsi:type="dcterms:W3CDTF">2009-10-09T14:39:35Z</dcterms:modified>
</cp:coreProperties>
</file>