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6FEA4C-9E96-45B8-A536-BCB84F9A2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53D67B5-75F6-4F36-B6D8-BD8667792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ECEB167-05F9-4744-A1C7-9D54B0B75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C1A6-9CA1-43C8-8D66-4824FC112DD8}" type="datetimeFigureOut">
              <a:rPr lang="hr-HR" smtClean="0"/>
              <a:t>24.6.2022.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07A2B4D-EECA-4351-8CCA-2A5AD2C50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238AF55-BA03-46D6-B2A7-0B45E639A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3AB8-2603-4075-B5E8-7DE7A41DCC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943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1A8FC6-6A33-4729-981E-20F878D1F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1B1C37D-C41F-46F0-86BB-852608E2A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BC7F0E8-CEAC-4C71-A82E-EA5A1451D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C1A6-9CA1-43C8-8D66-4824FC112DD8}" type="datetimeFigureOut">
              <a:rPr lang="hr-HR" smtClean="0"/>
              <a:t>24.6.2022.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3EEA8AB-CB3F-4E6A-A1FF-BAFE02DB8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03E2936-6956-4B2A-ACB7-3FF18A192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3AB8-2603-4075-B5E8-7DE7A41DCC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571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1DA7C03-5C75-434E-B9C1-E6AEB0A852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11BF5D0-5CFF-4B51-AD8C-963B20EFC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FC13BF9-6E49-4F39-900B-F6B4663B3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C1A6-9CA1-43C8-8D66-4824FC112DD8}" type="datetimeFigureOut">
              <a:rPr lang="hr-HR" smtClean="0"/>
              <a:t>24.6.2022.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95E8B27-DD7C-407C-A0DF-E336D30B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DA74B0C-3C70-45DF-8529-1E1420D1F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3AB8-2603-4075-B5E8-7DE7A41DCC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107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DAD629-831C-4B00-A9E0-4BB6F737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8DA859A-B636-4457-A778-CBF2ECE26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33E3A4E-F692-45F1-B351-801CBFB51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C1A6-9CA1-43C8-8D66-4824FC112DD8}" type="datetimeFigureOut">
              <a:rPr lang="hr-HR" smtClean="0"/>
              <a:t>24.6.2022.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708F8DF-7650-4F50-ACE6-E67F39EF1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52A30-91DF-4E3E-A473-72ADE955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3AB8-2603-4075-B5E8-7DE7A41DCC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697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CE659F-A7CC-45A6-96C0-E172C78F5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97DA17F-8603-4999-A432-D48181932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6ED2C69-FB20-4609-BC0D-6581B44F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C1A6-9CA1-43C8-8D66-4824FC112DD8}" type="datetimeFigureOut">
              <a:rPr lang="hr-HR" smtClean="0"/>
              <a:t>24.6.2022.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FE15179-6D40-4DD7-B497-4939B5423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B3037C8-9355-44CE-BCF8-1D6C79B0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3AB8-2603-4075-B5E8-7DE7A41DCC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332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E4E405-D0AC-423D-9AA4-97D81361B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292A4B-728C-45BC-B86E-46FD4AAB5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A147104-E743-472D-A4C6-9A3665320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D803B3C-2D97-4F49-B9AF-B836D2C37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C1A6-9CA1-43C8-8D66-4824FC112DD8}" type="datetimeFigureOut">
              <a:rPr lang="hr-HR" smtClean="0"/>
              <a:t>24.6.2022.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2748D66-0C35-4234-992A-8E348A16E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EF87266-9A50-483F-886E-F1F90F90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3AB8-2603-4075-B5E8-7DE7A41DCC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671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3BCC82-1A0B-4DC1-B998-87039022D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57348D4-EA15-4289-9ADC-6CB9CEA41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5291BB0-91B9-4D5E-8F44-81C2BF7B6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31C5EB5-ED13-4EBE-9A1E-0810C6CBF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AF421DE-34CD-4218-A1AC-230C7CC167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469B483-F2CF-4363-BA31-D49A14C29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C1A6-9CA1-43C8-8D66-4824FC112DD8}" type="datetimeFigureOut">
              <a:rPr lang="hr-HR" smtClean="0"/>
              <a:t>24.6.2022.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04B05A4-9D73-479B-BF60-F6DBD87B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6DE96342-77FF-410D-B5F8-8F3405CB1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3AB8-2603-4075-B5E8-7DE7A41DCC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367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F49CB8-C23E-46B8-B151-DA52C92E5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CBC172F-7092-402E-904B-78B5CBA31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C1A6-9CA1-43C8-8D66-4824FC112DD8}" type="datetimeFigureOut">
              <a:rPr lang="hr-HR" smtClean="0"/>
              <a:t>24.6.2022.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43CBC7F-92FB-4414-9F62-66F459DC2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19CA7D9-59CC-4C83-9116-C14B68A49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3AB8-2603-4075-B5E8-7DE7A41DCC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5907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1C1C66D-7B5C-4446-A93E-B5D40756E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C1A6-9CA1-43C8-8D66-4824FC112DD8}" type="datetimeFigureOut">
              <a:rPr lang="hr-HR" smtClean="0"/>
              <a:t>24.6.2022.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49F21A6-4EBD-4020-80E6-344032BB2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7D53AD1-9E06-45CB-9028-C9FDC936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3AB8-2603-4075-B5E8-7DE7A41DCC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552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97C187-D79D-4B22-AC67-18A141E77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18EFA25-D5C4-4145-8A7F-024CDD906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5663402-7813-4E41-B309-4DFEF9401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146E50B-0022-487E-9C7A-0EB7DE332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C1A6-9CA1-43C8-8D66-4824FC112DD8}" type="datetimeFigureOut">
              <a:rPr lang="hr-HR" smtClean="0"/>
              <a:t>24.6.2022.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23BDA6F-C5A2-4C22-8AA7-18A9687B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90C7E79-BC4F-46CE-8359-654C7C18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3AB8-2603-4075-B5E8-7DE7A41DCC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236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F57614-7276-48F4-8F4C-F1E145AD5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7020B1B-89D3-4318-9A09-0EA35BF1D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C05F344-3A99-42C8-8347-BC111445C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0462AA1-7035-4E3C-9F0C-60FBE641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C1A6-9CA1-43C8-8D66-4824FC112DD8}" type="datetimeFigureOut">
              <a:rPr lang="hr-HR" smtClean="0"/>
              <a:t>24.6.2022.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4B97EC4-CC49-45E1-9E30-EA151153D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783A85D-2C7A-492F-AC78-6695047C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3AB8-2603-4075-B5E8-7DE7A41DCC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73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072D5DD-0E3E-4D1E-B33E-0C73D0FCD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997B99D-0E75-493E-901D-91FBE9EAE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80489BF-A054-475E-98CC-C0D318810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EC1A6-9CA1-43C8-8D66-4824FC112DD8}" type="datetimeFigureOut">
              <a:rPr lang="hr-HR" smtClean="0"/>
              <a:t>24.6.2022.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C096A15-D956-4544-9B56-9A32629A5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AE869F2-30EA-4A43-9A03-56820BC00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33AB8-2603-4075-B5E8-7DE7A41DCC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815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389FAEB-9BA0-4A29-9E63-ECE034891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hr-HR" sz="6600" dirty="0"/>
              <a:t>Dan vjetra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8570B3E-A938-404B-A9B8-0EC8F0FAF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endParaRPr lang="hr-HR" dirty="0"/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jetar brke suče - Zima - Pjesme - Naklada Bombon - Zabava, igra i učenje  kroz sva godišnja doba">
            <a:extLst>
              <a:ext uri="{FF2B5EF4-FFF2-40B4-BE49-F238E27FC236}">
                <a16:creationId xmlns:a16="http://schemas.microsoft.com/office/drawing/2014/main" id="{89471B20-AB43-439D-B2C8-FDE58F1E2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640080"/>
            <a:ext cx="5550408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03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aestral - YouTube">
            <a:extLst>
              <a:ext uri="{FF2B5EF4-FFF2-40B4-BE49-F238E27FC236}">
                <a16:creationId xmlns:a16="http://schemas.microsoft.com/office/drawing/2014/main" id="{2AC220A3-42AA-46BD-897D-F03AA42CAB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457200"/>
            <a:ext cx="7924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51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A koji vjetar puse?">
            <a:extLst>
              <a:ext uri="{FF2B5EF4-FFF2-40B4-BE49-F238E27FC236}">
                <a16:creationId xmlns:a16="http://schemas.microsoft.com/office/drawing/2014/main" id="{AA47C1F8-D366-4393-8E53-FD43224601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6" b="1810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294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7804413-FAD7-4622-8704-DAC3DF5B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400"/>
              <a:t>Vjetar </a:t>
            </a: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4F423D-2C19-4DC4-98F7-1027F99F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hr-HR" sz="2200" b="1" i="0">
                <a:effectLst/>
                <a:latin typeface="Arial" panose="020B0604020202020204" pitchFamily="34" charset="0"/>
              </a:rPr>
              <a:t>Vjetar</a:t>
            </a:r>
            <a:r>
              <a:rPr lang="hr-HR" sz="2200" b="0" i="0">
                <a:effectLst/>
                <a:latin typeface="Arial" panose="020B0604020202020204" pitchFamily="34" charset="0"/>
              </a:rPr>
              <a:t> je pretežno vodoravno </a:t>
            </a:r>
            <a:r>
              <a:rPr lang="hr-HR" sz="2200">
                <a:latin typeface="Arial" panose="020B0604020202020204" pitchFamily="34" charset="0"/>
              </a:rPr>
              <a:t>strujanje zraka</a:t>
            </a:r>
            <a:r>
              <a:rPr lang="hr-HR" sz="2200" b="0" i="0">
                <a:effectLst/>
                <a:latin typeface="Arial" panose="020B0604020202020204" pitchFamily="34" charset="0"/>
              </a:rPr>
              <a:t>, relativno prema </a:t>
            </a:r>
            <a:r>
              <a:rPr lang="hr-HR" sz="2200">
                <a:latin typeface="Arial" panose="020B0604020202020204" pitchFamily="34" charset="0"/>
              </a:rPr>
              <a:t>Zemljinoj površini</a:t>
            </a:r>
            <a:r>
              <a:rPr lang="hr-HR" sz="2200" b="0" i="0">
                <a:effectLst/>
                <a:latin typeface="Arial" panose="020B0604020202020204" pitchFamily="34" charset="0"/>
              </a:rPr>
              <a:t>, određeno smjerom (stranom svijeta odakle vjetar puše) i </a:t>
            </a:r>
            <a:r>
              <a:rPr lang="hr-HR" sz="2200">
                <a:latin typeface="Arial" panose="020B0604020202020204" pitchFamily="34" charset="0"/>
              </a:rPr>
              <a:t>brzinom</a:t>
            </a:r>
            <a:r>
              <a:rPr lang="hr-HR" sz="2200" b="0" i="0">
                <a:effectLst/>
                <a:latin typeface="Arial" panose="020B0604020202020204" pitchFamily="34" charset="0"/>
              </a:rPr>
              <a:t>, odnosno jakošću</a:t>
            </a:r>
            <a:endParaRPr lang="hr-HR" sz="220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EBCA6E4-A758-454D-9B01-F80A1FCCE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7" r="-1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6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047F270-C495-4BE0-B950-85C6A0FE3C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92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3E38EA1-C696-4963-BEA2-313CA9620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" b="1381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61D7CD8-30E5-4C9D-9610-0E3766121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hr-HR" sz="4000"/>
              <a:t>Vjetar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13E5EB-CF83-409D-976E-3106EAD36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hr-HR" sz="2000" b="0" i="0">
                <a:effectLst/>
                <a:latin typeface="Arial" panose="020B0604020202020204" pitchFamily="34" charset="0"/>
              </a:rPr>
              <a:t>Iskorištenje snage vjetra bilo je u povijesti od velikog značaja prvenstveno za razvitak </a:t>
            </a:r>
            <a:r>
              <a:rPr lang="hr-HR" sz="2000">
                <a:latin typeface="Arial" panose="020B0604020202020204" pitchFamily="34" charset="0"/>
              </a:rPr>
              <a:t>pomorstva</a:t>
            </a:r>
            <a:r>
              <a:rPr lang="hr-HR" sz="2000" b="0" i="0">
                <a:effectLst/>
                <a:latin typeface="Arial" panose="020B0604020202020204" pitchFamily="34" charset="0"/>
              </a:rPr>
              <a:t>, a s njime i </a:t>
            </a:r>
            <a:r>
              <a:rPr lang="hr-HR" sz="2000">
                <a:latin typeface="Arial" panose="020B0604020202020204" pitchFamily="34" charset="0"/>
              </a:rPr>
              <a:t>zemljopisa</a:t>
            </a:r>
            <a:r>
              <a:rPr lang="hr-HR" sz="2000" b="0" i="0">
                <a:effectLst/>
                <a:latin typeface="Arial" panose="020B0604020202020204" pitchFamily="34" charset="0"/>
              </a:rPr>
              <a:t>, pogon </a:t>
            </a:r>
            <a:r>
              <a:rPr lang="hr-HR" sz="2000">
                <a:latin typeface="Arial" panose="020B0604020202020204" pitchFamily="34" charset="0"/>
              </a:rPr>
              <a:t>mlinova</a:t>
            </a:r>
            <a:r>
              <a:rPr lang="hr-HR" sz="2000" b="0" i="0">
                <a:effectLst/>
                <a:latin typeface="Arial" panose="020B0604020202020204" pitchFamily="34" charset="0"/>
              </a:rPr>
              <a:t>, </a:t>
            </a:r>
            <a:r>
              <a:rPr lang="hr-HR" sz="2000">
                <a:latin typeface="Arial" panose="020B0604020202020204" pitchFamily="34" charset="0"/>
              </a:rPr>
              <a:t>vjetrenjača</a:t>
            </a:r>
            <a:r>
              <a:rPr lang="hr-HR" sz="2000" b="0" i="0">
                <a:effectLst/>
                <a:latin typeface="Arial" panose="020B0604020202020204" pitchFamily="34" charset="0"/>
              </a:rPr>
              <a:t> i drugog, a i danas se pažnja usmjerava na energiju vjetra kao na jedan od mogućih </a:t>
            </a:r>
            <a:r>
              <a:rPr lang="hr-HR" sz="2000">
                <a:latin typeface="Arial" panose="020B0604020202020204" pitchFamily="34" charset="0"/>
              </a:rPr>
              <a:t>obnovljivih izvora energije</a:t>
            </a:r>
            <a:r>
              <a:rPr lang="hr-HR" sz="2000" b="0" i="0">
                <a:effectLst/>
                <a:latin typeface="Arial" panose="020B0604020202020204" pitchFamily="34" charset="0"/>
              </a:rPr>
              <a:t>.</a:t>
            </a:r>
            <a:endParaRPr lang="hr-HR" sz="2000"/>
          </a:p>
        </p:txBody>
      </p:sp>
    </p:spTree>
    <p:extLst>
      <p:ext uri="{BB962C8B-B14F-4D97-AF65-F5344CB8AC3E}">
        <p14:creationId xmlns:p14="http://schemas.microsoft.com/office/powerpoint/2010/main" val="1895046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5F9EB89-C0F0-4C6D-9563-B26B4261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7" y="681037"/>
            <a:ext cx="4080879" cy="1788811"/>
          </a:xfrm>
        </p:spPr>
        <p:txBody>
          <a:bodyPr>
            <a:normAutofit/>
          </a:bodyPr>
          <a:lstStyle/>
          <a:p>
            <a:r>
              <a:rPr lang="hr-HR" sz="4000"/>
              <a:t>Vjetar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639F1A-C128-459B-B709-FB33CC4E9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89" y="2630161"/>
            <a:ext cx="4080880" cy="3546801"/>
          </a:xfrm>
        </p:spPr>
        <p:txBody>
          <a:bodyPr>
            <a:normAutofit/>
          </a:bodyPr>
          <a:lstStyle/>
          <a:p>
            <a:r>
              <a:rPr lang="hr-HR" sz="2000" b="0" i="0">
                <a:effectLst/>
                <a:latin typeface="Arial" panose="020B0604020202020204" pitchFamily="34" charset="0"/>
              </a:rPr>
              <a:t>Brzina se vjetra mijenja s </a:t>
            </a:r>
            <a:r>
              <a:rPr lang="hr-HR" sz="2000">
                <a:latin typeface="Arial" panose="020B0604020202020204" pitchFamily="34" charset="0"/>
              </a:rPr>
              <a:t>visinom</a:t>
            </a:r>
            <a:r>
              <a:rPr lang="hr-HR" sz="2000" b="0" i="0">
                <a:effectLst/>
                <a:latin typeface="Arial" panose="020B0604020202020204" pitchFamily="34" charset="0"/>
              </a:rPr>
              <a:t>. Pri tlu je, zbog </a:t>
            </a:r>
            <a:r>
              <a:rPr lang="hr-HR" sz="2000">
                <a:latin typeface="Arial" panose="020B0604020202020204" pitchFamily="34" charset="0"/>
              </a:rPr>
              <a:t>trenja </a:t>
            </a:r>
            <a:r>
              <a:rPr lang="hr-HR" sz="2000" b="0" i="0">
                <a:effectLst/>
                <a:latin typeface="Arial" panose="020B0604020202020204" pitchFamily="34" charset="0"/>
              </a:rPr>
              <a:t>čestica zraka o podlogu, brzina vjetra smanjena. S povećanjem visine utjecaj trenja postepeno se smanjuje i brzina vjetra u prvih desetak metara visine raste najprije brzo, a zatim sve sporije.</a:t>
            </a:r>
            <a:endParaRPr lang="hr-HR" sz="2000"/>
          </a:p>
        </p:txBody>
      </p:sp>
      <p:sp>
        <p:nvSpPr>
          <p:cNvPr id="7177" name="Rounded Rectangle 28">
            <a:extLst>
              <a:ext uri="{FF2B5EF4-FFF2-40B4-BE49-F238E27FC236}">
                <a16:creationId xmlns:a16="http://schemas.microsoft.com/office/drawing/2014/main" id="{A783CD55-1776-4C75-9A8F-D1179C0C7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C7D9CC2-2436-485F-BADB-846BEECE8F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8" r="2917" b="-1"/>
          <a:stretch/>
        </p:blipFill>
        <p:spPr bwMode="auto">
          <a:xfrm>
            <a:off x="5441735" y="804672"/>
            <a:ext cx="5934456" cy="5248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270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Može li vjetar puhati s dvije strane odjednom? * Atmosfera i vrijeme">
            <a:extLst>
              <a:ext uri="{FF2B5EF4-FFF2-40B4-BE49-F238E27FC236}">
                <a16:creationId xmlns:a16="http://schemas.microsoft.com/office/drawing/2014/main" id="{9549D445-B4E5-4165-BF60-74E0C53EC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" r="14177" b="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CA5D8CC-1139-4D90-840F-888954331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hr-HR" sz="4000"/>
              <a:t>Vjetar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6B34EA3-8D81-4AC4-A846-2705F39B5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hr-HR" sz="1700">
                <a:latin typeface="Arial" panose="020B0604020202020204" pitchFamily="34" charset="0"/>
              </a:rPr>
              <a:t>Brzina</a:t>
            </a:r>
            <a:r>
              <a:rPr lang="hr-HR" sz="1700" b="0" i="0">
                <a:effectLst/>
                <a:latin typeface="Arial" panose="020B0604020202020204" pitchFamily="34" charset="0"/>
              </a:rPr>
              <a:t> vjetra mjeri se s pomoću </a:t>
            </a:r>
            <a:r>
              <a:rPr lang="hr-HR" sz="1700">
                <a:latin typeface="Arial" panose="020B0604020202020204" pitchFamily="34" charset="0"/>
              </a:rPr>
              <a:t>anemometra</a:t>
            </a:r>
            <a:r>
              <a:rPr lang="hr-HR" sz="1700" b="0" i="0">
                <a:effectLst/>
                <a:latin typeface="Arial" panose="020B0604020202020204" pitchFamily="34" charset="0"/>
              </a:rPr>
              <a:t> ili se prema </a:t>
            </a:r>
            <a:r>
              <a:rPr lang="hr-HR" sz="1700">
                <a:latin typeface="Arial" panose="020B0604020202020204" pitchFamily="34" charset="0"/>
              </a:rPr>
              <a:t>Beaufortovoj ljestvici</a:t>
            </a:r>
            <a:r>
              <a:rPr lang="hr-HR" sz="1700" b="0" i="0">
                <a:effectLst/>
                <a:latin typeface="Arial" panose="020B0604020202020204" pitchFamily="34" charset="0"/>
              </a:rPr>
              <a:t> procjenjuje s pomoću učinaka vjetra na </a:t>
            </a:r>
            <a:r>
              <a:rPr lang="hr-HR" sz="1700">
                <a:latin typeface="Arial" panose="020B0604020202020204" pitchFamily="34" charset="0"/>
              </a:rPr>
              <a:t>okoliš</a:t>
            </a:r>
            <a:r>
              <a:rPr lang="hr-HR" sz="1700" b="0" i="0">
                <a:effectLst/>
                <a:latin typeface="Arial" panose="020B0604020202020204" pitchFamily="34" charset="0"/>
              </a:rPr>
              <a:t>. U </a:t>
            </a:r>
            <a:r>
              <a:rPr lang="hr-HR" sz="1700">
                <a:latin typeface="Arial" panose="020B0604020202020204" pitchFamily="34" charset="0"/>
              </a:rPr>
              <a:t>Hrvatskoj</a:t>
            </a:r>
            <a:r>
              <a:rPr lang="hr-HR" sz="1700" b="0" i="0">
                <a:effectLst/>
                <a:latin typeface="Arial" panose="020B0604020202020204" pitchFamily="34" charset="0"/>
              </a:rPr>
              <a:t> su brzine vjetra znatno veće na području priobalja i otoka nego u kopnenome dijelu. Najveće brzine vjetra mogu se očekivati na području gdje se obronci </a:t>
            </a:r>
            <a:r>
              <a:rPr lang="hr-HR" sz="1700">
                <a:latin typeface="Arial" panose="020B0604020202020204" pitchFamily="34" charset="0"/>
              </a:rPr>
              <a:t>Velebita</a:t>
            </a:r>
            <a:r>
              <a:rPr lang="hr-HR" sz="1700" b="0" i="0">
                <a:effectLst/>
                <a:latin typeface="Arial" panose="020B0604020202020204" pitchFamily="34" charset="0"/>
              </a:rPr>
              <a:t> najstrmije spuštaju prema moru, to jest na dijelu obale od </a:t>
            </a:r>
            <a:r>
              <a:rPr lang="hr-HR" sz="1700">
                <a:latin typeface="Arial" panose="020B0604020202020204" pitchFamily="34" charset="0"/>
              </a:rPr>
              <a:t>Senja</a:t>
            </a:r>
            <a:r>
              <a:rPr lang="hr-HR" sz="1700" b="0" i="0">
                <a:effectLst/>
                <a:latin typeface="Arial" panose="020B0604020202020204" pitchFamily="34" charset="0"/>
              </a:rPr>
              <a:t> do </a:t>
            </a:r>
            <a:r>
              <a:rPr lang="hr-HR" sz="1700">
                <a:latin typeface="Arial" panose="020B0604020202020204" pitchFamily="34" charset="0"/>
              </a:rPr>
              <a:t>Karlobaga</a:t>
            </a:r>
            <a:r>
              <a:rPr lang="hr-HR" sz="1700" b="0" i="0">
                <a:effectLst/>
                <a:latin typeface="Arial" panose="020B0604020202020204" pitchFamily="34" charset="0"/>
              </a:rPr>
              <a:t> i na otoku </a:t>
            </a:r>
            <a:r>
              <a:rPr lang="hr-HR" sz="1700">
                <a:latin typeface="Arial" panose="020B0604020202020204" pitchFamily="34" charset="0"/>
              </a:rPr>
              <a:t>Pagu</a:t>
            </a:r>
            <a:r>
              <a:rPr lang="hr-HR" sz="1700" b="0" i="0">
                <a:effectLst/>
                <a:latin typeface="Arial" panose="020B0604020202020204" pitchFamily="34" charset="0"/>
              </a:rPr>
              <a:t> (do 40 m/s ili 145 km/h).</a:t>
            </a:r>
            <a:endParaRPr lang="hr-HR" sz="1700"/>
          </a:p>
        </p:txBody>
      </p:sp>
    </p:spTree>
    <p:extLst>
      <p:ext uri="{BB962C8B-B14F-4D97-AF65-F5344CB8AC3E}">
        <p14:creationId xmlns:p14="http://schemas.microsoft.com/office/powerpoint/2010/main" val="954570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3235AAE6-D9E0-41E2-8920-964239184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DDD926EC-6F88-4D89-9AED-1C4C1AC00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2"/>
            <a:ext cx="4688632" cy="685799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226" y="675107"/>
            <a:ext cx="4415290" cy="5493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29" name="Group 9228">
            <a:extLst>
              <a:ext uri="{FF2B5EF4-FFF2-40B4-BE49-F238E27FC236}">
                <a16:creationId xmlns:a16="http://schemas.microsoft.com/office/drawing/2014/main" id="{47AAA8D3-2927-4756-907F-522A8BFCF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68912" y="44817"/>
            <a:ext cx="233303" cy="772404"/>
            <a:chOff x="11868912" y="44817"/>
            <a:chExt cx="233303" cy="772404"/>
          </a:xfrm>
        </p:grpSpPr>
        <p:sp>
          <p:nvSpPr>
            <p:cNvPr id="9230" name="Rectangle 64">
              <a:extLst>
                <a:ext uri="{FF2B5EF4-FFF2-40B4-BE49-F238E27FC236}">
                  <a16:creationId xmlns:a16="http://schemas.microsoft.com/office/drawing/2014/main" id="{D42E2BDD-DCB7-4963-8BBA-158373651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39099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1" name="Rectangle 66">
              <a:extLst>
                <a:ext uri="{FF2B5EF4-FFF2-40B4-BE49-F238E27FC236}">
                  <a16:creationId xmlns:a16="http://schemas.microsoft.com/office/drawing/2014/main" id="{E8D457F5-75BE-4A32-91C9-B2B59CC9A2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609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2" name="Rectangle 64">
              <a:extLst>
                <a:ext uri="{FF2B5EF4-FFF2-40B4-BE49-F238E27FC236}">
                  <a16:creationId xmlns:a16="http://schemas.microsoft.com/office/drawing/2014/main" id="{A600CB09-5DE4-4666-A572-B42109E618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3" name="Rectangle 66">
              <a:extLst>
                <a:ext uri="{FF2B5EF4-FFF2-40B4-BE49-F238E27FC236}">
                  <a16:creationId xmlns:a16="http://schemas.microsoft.com/office/drawing/2014/main" id="{DC7AAEB6-0FFA-4D2B-B407-8814C08C8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4" name="Rectangle 64">
              <a:extLst>
                <a:ext uri="{FF2B5EF4-FFF2-40B4-BE49-F238E27FC236}">
                  <a16:creationId xmlns:a16="http://schemas.microsoft.com/office/drawing/2014/main" id="{75AD5CF2-0F3A-4F5C-8253-C5969C74C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5" name="Rectangle 66">
              <a:extLst>
                <a:ext uri="{FF2B5EF4-FFF2-40B4-BE49-F238E27FC236}">
                  <a16:creationId xmlns:a16="http://schemas.microsoft.com/office/drawing/2014/main" id="{B19F7E8A-177E-4C6F-9EA7-66F294406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6" name="Rectangle 64">
              <a:extLst>
                <a:ext uri="{FF2B5EF4-FFF2-40B4-BE49-F238E27FC236}">
                  <a16:creationId xmlns:a16="http://schemas.microsoft.com/office/drawing/2014/main" id="{355F8A07-F135-4942-9D31-1C650A103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7" name="Rectangle 66">
              <a:extLst>
                <a:ext uri="{FF2B5EF4-FFF2-40B4-BE49-F238E27FC236}">
                  <a16:creationId xmlns:a16="http://schemas.microsoft.com/office/drawing/2014/main" id="{26889F55-19C2-4230-82DE-5E8ADB84E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8" name="Rectangle 64">
              <a:extLst>
                <a:ext uri="{FF2B5EF4-FFF2-40B4-BE49-F238E27FC236}">
                  <a16:creationId xmlns:a16="http://schemas.microsoft.com/office/drawing/2014/main" id="{085FA682-8768-4831-995E-0BC8ACB5A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9" name="Rectangle 66">
              <a:extLst>
                <a:ext uri="{FF2B5EF4-FFF2-40B4-BE49-F238E27FC236}">
                  <a16:creationId xmlns:a16="http://schemas.microsoft.com/office/drawing/2014/main" id="{D1208909-CEF7-4019-8497-1A1B5770D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0" name="Rectangle 64">
              <a:extLst>
                <a:ext uri="{FF2B5EF4-FFF2-40B4-BE49-F238E27FC236}">
                  <a16:creationId xmlns:a16="http://schemas.microsoft.com/office/drawing/2014/main" id="{50E3090B-F9DB-49C3-89F8-935B8694D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1" name="Rectangle 66">
              <a:extLst>
                <a:ext uri="{FF2B5EF4-FFF2-40B4-BE49-F238E27FC236}">
                  <a16:creationId xmlns:a16="http://schemas.microsoft.com/office/drawing/2014/main" id="{AB464C0C-2FC4-44F5-9007-BC7D274A3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43" name="Group 9242">
            <a:extLst>
              <a:ext uri="{FF2B5EF4-FFF2-40B4-BE49-F238E27FC236}">
                <a16:creationId xmlns:a16="http://schemas.microsoft.com/office/drawing/2014/main" id="{7708568D-D276-4D56-900E-67D1E1AA1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79" y="3922776"/>
            <a:ext cx="2139190" cy="2373963"/>
            <a:chOff x="723679" y="3922776"/>
            <a:chExt cx="2139190" cy="2373963"/>
          </a:xfrm>
        </p:grpSpPr>
        <p:sp>
          <p:nvSpPr>
            <p:cNvPr id="9244" name="Rectangle 66">
              <a:extLst>
                <a:ext uri="{FF2B5EF4-FFF2-40B4-BE49-F238E27FC236}">
                  <a16:creationId xmlns:a16="http://schemas.microsoft.com/office/drawing/2014/main" id="{56A84156-C6DB-4EAA-8EC8-3F82B346AA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76976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5" name="Rectangle 66">
              <a:extLst>
                <a:ext uri="{FF2B5EF4-FFF2-40B4-BE49-F238E27FC236}">
                  <a16:creationId xmlns:a16="http://schemas.microsoft.com/office/drawing/2014/main" id="{B209F339-1326-4E47-B057-70CFECE70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62765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6" name="Rectangle 66">
              <a:extLst>
                <a:ext uri="{FF2B5EF4-FFF2-40B4-BE49-F238E27FC236}">
                  <a16:creationId xmlns:a16="http://schemas.microsoft.com/office/drawing/2014/main" id="{F9D3F853-F5D8-4060-A347-B21C0C73B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48554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7" name="Rectangle 66">
              <a:extLst>
                <a:ext uri="{FF2B5EF4-FFF2-40B4-BE49-F238E27FC236}">
                  <a16:creationId xmlns:a16="http://schemas.microsoft.com/office/drawing/2014/main" id="{7626FB56-1DD3-4127-8832-5A681CD32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05399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8" name="Rectangle 66">
              <a:extLst>
                <a:ext uri="{FF2B5EF4-FFF2-40B4-BE49-F238E27FC236}">
                  <a16:creationId xmlns:a16="http://schemas.microsoft.com/office/drawing/2014/main" id="{F51ADB40-629D-4A35-8B8A-4E5DCA0DD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91188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9" name="Rectangle 66">
              <a:extLst>
                <a:ext uri="{FF2B5EF4-FFF2-40B4-BE49-F238E27FC236}">
                  <a16:creationId xmlns:a16="http://schemas.microsoft.com/office/drawing/2014/main" id="{44D13557-5C42-4D1C-B045-5BEDD2DBC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3357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0" name="Rectangle 62">
              <a:extLst>
                <a:ext uri="{FF2B5EF4-FFF2-40B4-BE49-F238E27FC236}">
                  <a16:creationId xmlns:a16="http://schemas.microsoft.com/office/drawing/2014/main" id="{E8130BE2-6A39-4FB1-A527-AC6E26C4E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3395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1" name="Rectangle 59">
              <a:extLst>
                <a:ext uri="{FF2B5EF4-FFF2-40B4-BE49-F238E27FC236}">
                  <a16:creationId xmlns:a16="http://schemas.microsoft.com/office/drawing/2014/main" id="{E71FB6CD-8C84-4EB6-BD80-FCFFD38FD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19300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2" name="Rectangle 64">
              <a:extLst>
                <a:ext uri="{FF2B5EF4-FFF2-40B4-BE49-F238E27FC236}">
                  <a16:creationId xmlns:a16="http://schemas.microsoft.com/office/drawing/2014/main" id="{76F62828-9FB1-4964-912E-AA00A729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92407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3" name="Rectangle 62">
              <a:extLst>
                <a:ext uri="{FF2B5EF4-FFF2-40B4-BE49-F238E27FC236}">
                  <a16:creationId xmlns:a16="http://schemas.microsoft.com/office/drawing/2014/main" id="{C55BED69-0B6B-4915-AD3A-5858172A6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0608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4" name="Rectangle 59">
              <a:extLst>
                <a:ext uri="{FF2B5EF4-FFF2-40B4-BE49-F238E27FC236}">
                  <a16:creationId xmlns:a16="http://schemas.microsoft.com/office/drawing/2014/main" id="{2A3A6A52-EDC8-46FF-8D0F-441F90FA3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20792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5" name="Rectangle 62">
              <a:extLst>
                <a:ext uri="{FF2B5EF4-FFF2-40B4-BE49-F238E27FC236}">
                  <a16:creationId xmlns:a16="http://schemas.microsoft.com/office/drawing/2014/main" id="{7D68C4E4-3735-45DB-AB8F-EBF6C1D79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49150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6" name="Rectangle 62">
              <a:extLst>
                <a:ext uri="{FF2B5EF4-FFF2-40B4-BE49-F238E27FC236}">
                  <a16:creationId xmlns:a16="http://schemas.microsoft.com/office/drawing/2014/main" id="{C438CF9F-D869-4C56-A553-EA62154E7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63891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7" name="Rectangle 62">
              <a:extLst>
                <a:ext uri="{FF2B5EF4-FFF2-40B4-BE49-F238E27FC236}">
                  <a16:creationId xmlns:a16="http://schemas.microsoft.com/office/drawing/2014/main" id="{6D246997-60EE-4130-B850-94A0EDDBB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92998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8" name="Rectangle 59">
              <a:extLst>
                <a:ext uri="{FF2B5EF4-FFF2-40B4-BE49-F238E27FC236}">
                  <a16:creationId xmlns:a16="http://schemas.microsoft.com/office/drawing/2014/main" id="{6FDF7E4C-F4CB-45E4-9630-FD32C74E7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78344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9" name="Rectangle 2">
              <a:extLst>
                <a:ext uri="{FF2B5EF4-FFF2-40B4-BE49-F238E27FC236}">
                  <a16:creationId xmlns:a16="http://schemas.microsoft.com/office/drawing/2014/main" id="{4477CE32-E770-43F8-99D4-C17EA0A99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91041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0" name="Rectangle 59">
              <a:extLst>
                <a:ext uri="{FF2B5EF4-FFF2-40B4-BE49-F238E27FC236}">
                  <a16:creationId xmlns:a16="http://schemas.microsoft.com/office/drawing/2014/main" id="{8E9B4D31-E05A-4E7D-8A56-C562541ED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4536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1" name="Rectangle 62">
              <a:extLst>
                <a:ext uri="{FF2B5EF4-FFF2-40B4-BE49-F238E27FC236}">
                  <a16:creationId xmlns:a16="http://schemas.microsoft.com/office/drawing/2014/main" id="{93428BD4-1FAC-4787-9AA1-FC5CBB774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8030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2" name="Rectangle 64">
              <a:extLst>
                <a:ext uri="{FF2B5EF4-FFF2-40B4-BE49-F238E27FC236}">
                  <a16:creationId xmlns:a16="http://schemas.microsoft.com/office/drawing/2014/main" id="{1D135659-17FB-4608-96AC-F24CCE472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61525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3" name="Rectangle 66">
              <a:extLst>
                <a:ext uri="{FF2B5EF4-FFF2-40B4-BE49-F238E27FC236}">
                  <a16:creationId xmlns:a16="http://schemas.microsoft.com/office/drawing/2014/main" id="{74EE7C46-2E61-420E-B31B-029596C8E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5019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4" name="Rectangle 64">
              <a:extLst>
                <a:ext uri="{FF2B5EF4-FFF2-40B4-BE49-F238E27FC236}">
                  <a16:creationId xmlns:a16="http://schemas.microsoft.com/office/drawing/2014/main" id="{34BA1140-4B7D-470A-89AB-5ECD86F33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9443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5" name="Rectangle 66">
              <a:extLst>
                <a:ext uri="{FF2B5EF4-FFF2-40B4-BE49-F238E27FC236}">
                  <a16:creationId xmlns:a16="http://schemas.microsoft.com/office/drawing/2014/main" id="{511C9377-6DD9-4F1A-A41B-C95948820C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52937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6" name="Rectangle 59">
              <a:extLst>
                <a:ext uri="{FF2B5EF4-FFF2-40B4-BE49-F238E27FC236}">
                  <a16:creationId xmlns:a16="http://schemas.microsoft.com/office/drawing/2014/main" id="{0504F994-6E0D-4041-9DC7-D1CFD8A4A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4256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7" name="Rectangle 62">
              <a:extLst>
                <a:ext uri="{FF2B5EF4-FFF2-40B4-BE49-F238E27FC236}">
                  <a16:creationId xmlns:a16="http://schemas.microsoft.com/office/drawing/2014/main" id="{5659E4DD-A63A-4491-AEBA-72FCD74D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608194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8" name="Rectangle 2">
              <a:extLst>
                <a:ext uri="{FF2B5EF4-FFF2-40B4-BE49-F238E27FC236}">
                  <a16:creationId xmlns:a16="http://schemas.microsoft.com/office/drawing/2014/main" id="{B9944A99-79E2-447E-9284-EC1B592E8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3937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9" name="Rectangle 59">
              <a:extLst>
                <a:ext uri="{FF2B5EF4-FFF2-40B4-BE49-F238E27FC236}">
                  <a16:creationId xmlns:a16="http://schemas.microsoft.com/office/drawing/2014/main" id="{DBF4BF14-3453-4FF9-85F7-E9E733F10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7432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0" name="Rectangle 64">
              <a:extLst>
                <a:ext uri="{FF2B5EF4-FFF2-40B4-BE49-F238E27FC236}">
                  <a16:creationId xmlns:a16="http://schemas.microsoft.com/office/drawing/2014/main" id="{2DA66C45-B912-45BA-9323-5B1EA530D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2339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1" name="Rectangle 66">
              <a:extLst>
                <a:ext uri="{FF2B5EF4-FFF2-40B4-BE49-F238E27FC236}">
                  <a16:creationId xmlns:a16="http://schemas.microsoft.com/office/drawing/2014/main" id="{EDAD5672-DC76-4848-9271-E97CB288F3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5833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2" name="Rectangle 2">
              <a:extLst>
                <a:ext uri="{FF2B5EF4-FFF2-40B4-BE49-F238E27FC236}">
                  <a16:creationId xmlns:a16="http://schemas.microsoft.com/office/drawing/2014/main" id="{D9AC9B2A-5846-421F-B949-5F9E8A76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87456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3" name="Rectangle 59">
              <a:extLst>
                <a:ext uri="{FF2B5EF4-FFF2-40B4-BE49-F238E27FC236}">
                  <a16:creationId xmlns:a16="http://schemas.microsoft.com/office/drawing/2014/main" id="{C3D23971-D123-43F8-AF8A-C48A7231E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0951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4" name="Rectangle 62">
              <a:extLst>
                <a:ext uri="{FF2B5EF4-FFF2-40B4-BE49-F238E27FC236}">
                  <a16:creationId xmlns:a16="http://schemas.microsoft.com/office/drawing/2014/main" id="{C91FB00D-0CD8-4FF0-A27B-7AA4D181F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4445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5" name="Rectangle 64">
              <a:extLst>
                <a:ext uri="{FF2B5EF4-FFF2-40B4-BE49-F238E27FC236}">
                  <a16:creationId xmlns:a16="http://schemas.microsoft.com/office/drawing/2014/main" id="{DCFD116F-D2E4-4C9E-BC98-710C4FD04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57940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6" name="Rectangle 66">
              <a:extLst>
                <a:ext uri="{FF2B5EF4-FFF2-40B4-BE49-F238E27FC236}">
                  <a16:creationId xmlns:a16="http://schemas.microsoft.com/office/drawing/2014/main" id="{5AC24EC8-1619-4FC6-B3B1-91947DFF7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1434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77" name="Rectangle 64">
              <a:extLst>
                <a:ext uri="{FF2B5EF4-FFF2-40B4-BE49-F238E27FC236}">
                  <a16:creationId xmlns:a16="http://schemas.microsoft.com/office/drawing/2014/main" id="{4A815878-6C1D-4E2B-8725-36982C970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5858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8" name="Rectangle 66">
              <a:extLst>
                <a:ext uri="{FF2B5EF4-FFF2-40B4-BE49-F238E27FC236}">
                  <a16:creationId xmlns:a16="http://schemas.microsoft.com/office/drawing/2014/main" id="{F986E7B6-9589-4C90-8E14-B2EC73E04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49352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9" name="Rectangle 59">
              <a:extLst>
                <a:ext uri="{FF2B5EF4-FFF2-40B4-BE49-F238E27FC236}">
                  <a16:creationId xmlns:a16="http://schemas.microsoft.com/office/drawing/2014/main" id="{CF19D908-C5CD-49EA-B503-20C08BC0D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0671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0" name="Rectangle 62">
              <a:extLst>
                <a:ext uri="{FF2B5EF4-FFF2-40B4-BE49-F238E27FC236}">
                  <a16:creationId xmlns:a16="http://schemas.microsoft.com/office/drawing/2014/main" id="{73A7FA2A-0AD8-4C1C-9422-B15512AFA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1" name="Rectangle 2">
              <a:extLst>
                <a:ext uri="{FF2B5EF4-FFF2-40B4-BE49-F238E27FC236}">
                  <a16:creationId xmlns:a16="http://schemas.microsoft.com/office/drawing/2014/main" id="{F4F7993C-44BA-474F-A449-B3E7B610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0352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2" name="Rectangle 59">
              <a:extLst>
                <a:ext uri="{FF2B5EF4-FFF2-40B4-BE49-F238E27FC236}">
                  <a16:creationId xmlns:a16="http://schemas.microsoft.com/office/drawing/2014/main" id="{588F7BAF-4BE3-4E83-93F0-4EDC7A912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3847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3" name="Rectangle 64">
              <a:extLst>
                <a:ext uri="{FF2B5EF4-FFF2-40B4-BE49-F238E27FC236}">
                  <a16:creationId xmlns:a16="http://schemas.microsoft.com/office/drawing/2014/main" id="{023DE534-ACFA-4425-BA15-BEC3D605A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798754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4" name="Rectangle 66">
              <a:extLst>
                <a:ext uri="{FF2B5EF4-FFF2-40B4-BE49-F238E27FC236}">
                  <a16:creationId xmlns:a16="http://schemas.microsoft.com/office/drawing/2014/main" id="{642B32F2-BCF1-422A-880F-6C6C9397F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248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5C62F583-E362-4335-9058-A83DD3857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032" y="997527"/>
            <a:ext cx="3611880" cy="30813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Vjetar </a:t>
            </a:r>
          </a:p>
        </p:txBody>
      </p:sp>
      <p:pic>
        <p:nvPicPr>
          <p:cNvPr id="9218" name="Picture 2" descr="Monteno Kemal - ...volio bih da sam vjetar da te nježno... | Facebook">
            <a:extLst>
              <a:ext uri="{FF2B5EF4-FFF2-40B4-BE49-F238E27FC236}">
                <a16:creationId xmlns:a16="http://schemas.microsoft.com/office/drawing/2014/main" id="{5533F9A5-1796-4B6E-B2DE-B606F12C2D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2710" y="675108"/>
            <a:ext cx="3923628" cy="549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244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205</Words>
  <Application>Microsoft Office PowerPoint</Application>
  <PresentationFormat>Široki zaslon</PresentationFormat>
  <Paragraphs>10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sustava Office</vt:lpstr>
      <vt:lpstr>Dan vjetra</vt:lpstr>
      <vt:lpstr>PowerPoint prezentacija</vt:lpstr>
      <vt:lpstr>PowerPoint prezentacija</vt:lpstr>
      <vt:lpstr>Vjetar </vt:lpstr>
      <vt:lpstr>PowerPoint prezentacija</vt:lpstr>
      <vt:lpstr>Vjetar </vt:lpstr>
      <vt:lpstr>Vjetar </vt:lpstr>
      <vt:lpstr>Vjetar </vt:lpstr>
      <vt:lpstr>Vjetar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vjetra</dc:title>
  <dc:creator>Sandra Šimunović</dc:creator>
  <cp:lastModifiedBy>Marija</cp:lastModifiedBy>
  <cp:revision>1</cp:revision>
  <dcterms:created xsi:type="dcterms:W3CDTF">2022-06-21T22:19:04Z</dcterms:created>
  <dcterms:modified xsi:type="dcterms:W3CDTF">2022-06-24T08:27:34Z</dcterms:modified>
</cp:coreProperties>
</file>