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0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8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859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5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8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1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1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0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1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1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5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thumb/e/ee/Auschwitz_14.JPG/220px-Auschwitz_14.JPG" TargetMode="External"/><Relationship Id="rId3" Type="http://schemas.openxmlformats.org/officeDocument/2006/relationships/hyperlink" Target="https://sites.google.com/site/holokaust111/pocetak-holokausta" TargetMode="External"/><Relationship Id="rId7" Type="http://schemas.openxmlformats.org/officeDocument/2006/relationships/hyperlink" Target="https://isretanput.com/wp-content/uploads/2022/02/IMG_9547-min-1024x1024.jpg" TargetMode="External"/><Relationship Id="rId2" Type="http://schemas.openxmlformats.org/officeDocument/2006/relationships/hyperlink" Target="https://www.google.com/url?sa=i&amp;url=https%3A%2F%2Fbiblyia.wordpress.com%2F2015%2F12%2F28%2Fstrahote-rata-holokaust%2F&amp;psig=AOvVaw0dUJ8480KiPPomwApyOmTB&amp;ust=1674475297443000&amp;source=images&amp;cd=vfe&amp;ved=0CBAQjRxqFwoTCPjz39iQ2_wCFQAAAAAdAAAAAB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zz.hr/sadrzaj/novosti/75-obljetnica-holokausta/75-obljetnica-holokausta_590.jpg" TargetMode="External"/><Relationship Id="rId5" Type="http://schemas.openxmlformats.org/officeDocument/2006/relationships/hyperlink" Target="https://www.hraction.org/wp-content/uploads/2020/01/Ausvic-742x480.jpg" TargetMode="External"/><Relationship Id="rId4" Type="http://schemas.openxmlformats.org/officeDocument/2006/relationships/hyperlink" Target="https://www.giornal.hr/wp-content/uploads/2022/01/Auschwitz-Birkenau-1944.jpg" TargetMode="External"/><Relationship Id="rId9" Type="http://schemas.openxmlformats.org/officeDocument/2006/relationships/hyperlink" Target="https://cdn-imgix.headout.com/tour/26925/TOUR-IMAGE/49abe2a9-cd19-4df1-aa8a-71b5f0d9b9b4-14185-krakow-from-krakow--guided-tour-of-auschwitz-birkenau-with-fast-track-entry-05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a.hr/wp-content/uploads/2022/04/Screenshot_20220422-190109_Instagram.jpg" TargetMode="External"/><Relationship Id="rId13" Type="http://schemas.openxmlformats.org/officeDocument/2006/relationships/hyperlink" Target="https://www.profil-klett.hr/" TargetMode="External"/><Relationship Id="rId3" Type="http://schemas.openxmlformats.org/officeDocument/2006/relationships/hyperlink" Target="https://upload.wikimedia.org/wikipedia/commons/thumb/6/6f/Auschwitz_entrance.JPG/1200px-Auschwitz_entrance.JPG" TargetMode="External"/><Relationship Id="rId7" Type="http://schemas.openxmlformats.org/officeDocument/2006/relationships/hyperlink" Target="https://novosti.hr/wp-content/uploads/2020/01/holokaust.jpg" TargetMode="External"/><Relationship Id="rId12" Type="http://schemas.openxmlformats.org/officeDocument/2006/relationships/hyperlink" Target="http://www.sabor.hr/" TargetMode="External"/><Relationship Id="rId2" Type="http://schemas.openxmlformats.org/officeDocument/2006/relationships/hyperlink" Target="https://cdn.pixabay.com/photo/2014/07/06/16/49/auschwitz-385639__4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y.com/.image/t_share/MTU3ODc4NjAyMTc3MTkzMjg5/image-placeholder-title.jpg" TargetMode="External"/><Relationship Id="rId11" Type="http://schemas.openxmlformats.org/officeDocument/2006/relationships/hyperlink" Target="https://hr.wikipedia.org/" TargetMode="External"/><Relationship Id="rId5" Type="http://schemas.openxmlformats.org/officeDocument/2006/relationships/hyperlink" Target="https://upload.wikimedia.org/wikipedia/commons/thumb/9/95/AnneFrankSchoolPhoto.jpg/640px-AnneFrankSchoolPhoto.jpg" TargetMode="External"/><Relationship Id="rId10" Type="http://schemas.openxmlformats.org/officeDocument/2006/relationships/hyperlink" Target="https://static.jutarnji.hr/images/slike/2022/01/29/k_23477945_640.jpg" TargetMode="External"/><Relationship Id="rId4" Type="http://schemas.openxmlformats.org/officeDocument/2006/relationships/hyperlink" Target="https://madrugada.blogs.com/.a/6a01b7c92b1ddf970b01b7c933202b970b-pi" TargetMode="External"/><Relationship Id="rId9" Type="http://schemas.openxmlformats.org/officeDocument/2006/relationships/hyperlink" Target="https://forum.tm/sites/default/files/styles/large/public/kolumna/kome-smeta-jasenovac-6866.jpg?itok=KpTdgHK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AE9AF-A985-B051-D7CB-A99AA98C2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Holocaust</a:t>
            </a:r>
            <a:r>
              <a:rPr lang="hr-HR" dirty="0"/>
              <a:t> </a:t>
            </a:r>
            <a:r>
              <a:rPr lang="hr-HR" dirty="0" err="1"/>
              <a:t>remembrance</a:t>
            </a:r>
            <a:r>
              <a:rPr lang="hr-HR" dirty="0"/>
              <a:t> </a:t>
            </a:r>
            <a:r>
              <a:rPr lang="hr-HR" dirty="0" err="1"/>
              <a:t>day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E215D-E0B0-4EAF-99AF-8385EFC10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5948" y="6169612"/>
            <a:ext cx="7996052" cy="1376776"/>
          </a:xfrm>
        </p:spPr>
        <p:txBody>
          <a:bodyPr/>
          <a:lstStyle/>
          <a:p>
            <a:r>
              <a:rPr lang="hr-HR" dirty="0" err="1"/>
              <a:t>Deni</a:t>
            </a:r>
            <a:r>
              <a:rPr lang="hr-HR" dirty="0"/>
              <a:t> Šimić, Mihael </a:t>
            </a:r>
            <a:r>
              <a:rPr lang="hr-HR" dirty="0" err="1"/>
              <a:t>Karadža</a:t>
            </a:r>
            <a:r>
              <a:rPr lang="hr-HR" dirty="0"/>
              <a:t>, Marko </a:t>
            </a:r>
            <a:r>
              <a:rPr lang="hr-HR" dirty="0" err="1"/>
              <a:t>Zirdum</a:t>
            </a:r>
            <a:r>
              <a:rPr lang="hr-HR" dirty="0"/>
              <a:t>, Marin Majstorović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9563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296D7-AB1A-539F-75DE-614525C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39" y="1658143"/>
            <a:ext cx="4270037" cy="3541714"/>
          </a:xfrm>
        </p:spPr>
        <p:txBody>
          <a:bodyPr>
            <a:normAutofit/>
          </a:bodyPr>
          <a:lstStyle/>
          <a:p>
            <a:r>
              <a:rPr lang="en-US" dirty="0"/>
              <a:t>"Arbeit </a:t>
            </a:r>
            <a:r>
              <a:rPr lang="en-US" dirty="0" err="1"/>
              <a:t>macht</a:t>
            </a:r>
            <a:r>
              <a:rPr lang="en-US" dirty="0"/>
              <a:t> </a:t>
            </a:r>
            <a:r>
              <a:rPr lang="en-US" dirty="0" err="1"/>
              <a:t>frei</a:t>
            </a:r>
            <a:r>
              <a:rPr lang="en-US" dirty="0"/>
              <a:t>" is a German expression that translates to "work sets you free„</a:t>
            </a:r>
            <a:endParaRPr lang="hr-HR" dirty="0"/>
          </a:p>
          <a:p>
            <a:r>
              <a:rPr lang="en-US" dirty="0"/>
              <a:t>The expression became famous during the Second World War, because it was written at the entrance of the Nazi concentration camp</a:t>
            </a:r>
            <a:r>
              <a:rPr lang="hr-HR" dirty="0"/>
              <a:t> Auschwitz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BDC87-CFD5-EDA8-4E0E-E06D5A84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41" y="324018"/>
            <a:ext cx="3676118" cy="266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CE0C9-10C6-891D-4B3B-F97A581A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8651"/>
            <a:ext cx="4800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30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72B2D-FCE2-F8BB-E783-D5AF540D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6954" y="232347"/>
            <a:ext cx="9905998" cy="1478570"/>
          </a:xfrm>
        </p:spPr>
        <p:txBody>
          <a:bodyPr/>
          <a:lstStyle/>
          <a:p>
            <a:r>
              <a:rPr lang="sr-Latn-RS" dirty="0"/>
              <a:t>Diary of Anne Frank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247DF-04EA-21D0-DA84-6C884CE2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86033"/>
            <a:ext cx="4120136" cy="3461765"/>
          </a:xfrm>
        </p:spPr>
        <p:txBody>
          <a:bodyPr>
            <a:normAutofit/>
          </a:bodyPr>
          <a:lstStyle/>
          <a:p>
            <a:r>
              <a:rPr lang="en-US" dirty="0"/>
              <a:t>The Diary of Anne Frank is a book based on the texts from the diary written by a Jewish girl Anne Frank during a period of two years when she and her family hid from the Nazi occupiers who occupied the Netherlands.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ACD22-29EB-6012-ED53-F46825DE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38" y="971632"/>
            <a:ext cx="2832437" cy="4664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13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222F2C-D30E-E9F0-D361-86D47956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61" y="898784"/>
            <a:ext cx="4604818" cy="5060431"/>
          </a:xfrm>
        </p:spPr>
        <p:txBody>
          <a:bodyPr/>
          <a:lstStyle/>
          <a:p>
            <a:r>
              <a:rPr lang="en-US" dirty="0"/>
              <a:t>The family was arrested in 1944, and Anne Frank died of typhus in the Bergen-Belsen concentration camp in 1945.</a:t>
            </a:r>
            <a:endParaRPr lang="hr-HR" dirty="0"/>
          </a:p>
          <a:p>
            <a:r>
              <a:rPr lang="en-US" dirty="0"/>
              <a:t>After the war, the diary was found by Anna's father, Otto Frank, the only surviving member of the family</a:t>
            </a:r>
            <a:endParaRPr lang="hr-HR" dirty="0"/>
          </a:p>
          <a:p>
            <a:r>
              <a:rPr lang="en-US" dirty="0"/>
              <a:t>The diary is published in more than 60 languages.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42044-0FA5-909F-81CB-221A088B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69" y="1882186"/>
            <a:ext cx="5326505" cy="3093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405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6491E-93DD-40BD-C8EB-DD50F8A9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Holocaust in the Independent State of Croatia (NDH)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142264-CB8E-2684-BC90-1A83B4DD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82844"/>
            <a:ext cx="4315008" cy="3836520"/>
          </a:xfrm>
        </p:spPr>
        <p:txBody>
          <a:bodyPr/>
          <a:lstStyle/>
          <a:p>
            <a:r>
              <a:rPr lang="en-US" dirty="0"/>
              <a:t>Between 70,000 and 100,000 prisoners were killed in </a:t>
            </a:r>
            <a:r>
              <a:rPr lang="en-US" dirty="0" err="1"/>
              <a:t>Jasenovac</a:t>
            </a:r>
            <a:r>
              <a:rPr lang="en-US" dirty="0"/>
              <a:t>, the only death camp in Europe that was not under German administration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F3516-6A5C-D2FD-AAB7-C42D5FAE3C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22" y="2402962"/>
            <a:ext cx="2921656" cy="290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1C906-23E0-D42C-27F0-CB86D5176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79" y="2402962"/>
            <a:ext cx="2921657" cy="290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876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7B722E-933C-305A-63D7-4C40C87E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6725" y="577120"/>
            <a:ext cx="9905998" cy="1478570"/>
          </a:xfrm>
        </p:spPr>
        <p:txBody>
          <a:bodyPr/>
          <a:lstStyle/>
          <a:p>
            <a:r>
              <a:rPr lang="hr-HR" b="0" i="0" dirty="0">
                <a:effectLst/>
                <a:latin typeface="Roboto" panose="020B0604020202020204" pitchFamily="2" charset="0"/>
              </a:rPr>
              <a:t>Aftereffect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C9E48E-DFC6-F924-DB0D-DDB3C4D6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16" y="2055690"/>
            <a:ext cx="5169447" cy="3422755"/>
          </a:xfrm>
        </p:spPr>
        <p:txBody>
          <a:bodyPr/>
          <a:lstStyle/>
          <a:p>
            <a:r>
              <a:rPr lang="en-US" dirty="0"/>
              <a:t>the number of Holocaust victims is usually estimated at 9 to 11 million</a:t>
            </a:r>
            <a:endParaRPr lang="hr-HR" dirty="0"/>
          </a:p>
          <a:p>
            <a:r>
              <a:rPr lang="en-US" dirty="0"/>
              <a:t>The demographic picture in Europe has changed significantly, especially in Eastern and Central Europe, where Jewish communities have ceased to exist</a:t>
            </a:r>
            <a:endParaRPr lang="hr-HR" dirty="0"/>
          </a:p>
          <a:p>
            <a:endParaRPr lang="hr-HR" dirty="0"/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4EA54-DF7E-2B5A-65C1-FB09A362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2" y="1195466"/>
            <a:ext cx="4755630" cy="4755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128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D4FD75-38F6-BB9B-F57F-B531812C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461" y="1185705"/>
            <a:ext cx="3625460" cy="4735929"/>
          </a:xfrm>
        </p:spPr>
        <p:txBody>
          <a:bodyPr>
            <a:normAutofit/>
          </a:bodyPr>
          <a:lstStyle/>
          <a:p>
            <a:r>
              <a:rPr lang="en-US" dirty="0"/>
              <a:t>The Holocaust is often described as a unique event in world history, that is, responsibility for it is attributed to a limited number of people - most often Adolf Hitler himself and a narrow circle of his supporters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4C2CB-E511-7633-BBFF-4F684BBC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46" y="1185705"/>
            <a:ext cx="5560214" cy="3497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677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D84FE-36C0-CAC5-842C-A63E09B5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Holocaust Remembrance Day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FE8771-9992-B0CC-6F4F-C438F830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819112"/>
            <a:ext cx="4105145" cy="3611667"/>
          </a:xfrm>
        </p:spPr>
        <p:txBody>
          <a:bodyPr/>
          <a:lstStyle/>
          <a:p>
            <a:r>
              <a:rPr lang="en-US" dirty="0"/>
              <a:t>Holocaust Remembrance Day is celebrated today in the USA and in all European countries.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BB33A-8A4F-C43D-247F-CEF9CDBC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528654"/>
            <a:ext cx="4443673" cy="2866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845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37A0AC-DE72-8432-C00A-99677D48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SOURCES: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FCFAA9-A1F8-9C32-97E8-34A2B34B8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2"/>
              </a:rPr>
              <a:t>https://www.google.com/url?sa=i&amp;url=https%3A%2F%2Fbiblyia.wordpress.com%2F2015%2F12%2F28%2Fstrahote-rata-holokaust%2F&amp;psig=AOvVaw0dUJ8480KiPPomwApyOmTB&amp;ust=1674475297443000&amp;source=images&amp;cd=vfe&amp;ved=0CBAQjRxqFwoTCPjz39iQ2_wCFQAAAAAdAAAAABAE</a:t>
            </a:r>
            <a:endParaRPr lang="hr-HR" sz="13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/>
              </a:rPr>
              <a:t>https://sites.google.com/site/holokaust111/pocetak-holokausta</a:t>
            </a:r>
            <a:endParaRPr lang="hr-HR" sz="13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4"/>
              </a:rPr>
              <a:t>https://www.giornal.hr/wp-content/uploads/2022/01/Auschwitz-Birkenau-1944.jpg</a:t>
            </a:r>
            <a:endParaRPr lang="hr-HR" sz="13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1300" dirty="0">
                <a:solidFill>
                  <a:srgbClr val="202124"/>
                </a:solidFill>
                <a:latin typeface="arial" panose="020B0604020202020204" pitchFamily="34" charset="0"/>
                <a:hlinkClick r:id="rId5"/>
              </a:rPr>
              <a:t>https://www.hraction.org/wp-content/uploads/2020/01/Ausvic-742x480.jpg</a:t>
            </a:r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hr-HR" sz="1300" dirty="0">
                <a:solidFill>
                  <a:srgbClr val="202124"/>
                </a:solidFill>
                <a:latin typeface="arial" panose="020B0604020202020204" pitchFamily="34" charset="0"/>
                <a:hlinkClick r:id="rId6"/>
              </a:rPr>
              <a:t>https://www.kzz.hr/sadrzaj/novosti/75-obljetnica-holokausta/75-obljetnica-holokausta_590.jpg</a:t>
            </a:r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hr-HR" sz="1300" dirty="0">
                <a:solidFill>
                  <a:srgbClr val="202124"/>
                </a:solidFill>
                <a:latin typeface="arial" panose="020B0604020202020204" pitchFamily="34" charset="0"/>
                <a:hlinkClick r:id="rId7"/>
              </a:rPr>
              <a:t>https://isretanput.com/wp-content/uploads/2022/02/IMG_9547-min-1024x1024.jpg</a:t>
            </a:r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hr-HR" sz="1300" dirty="0">
                <a:solidFill>
                  <a:srgbClr val="202124"/>
                </a:solidFill>
                <a:latin typeface="arial" panose="020B0604020202020204" pitchFamily="34" charset="0"/>
                <a:hlinkClick r:id="rId8"/>
              </a:rPr>
              <a:t>https://upload.wikimedia.org/wikipedia/commons/thumb/e/ee/Auschwitz_14.JPG/220px-Auschwitz_14.JPG</a:t>
            </a:r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hr-HR" sz="1300" dirty="0">
                <a:solidFill>
                  <a:srgbClr val="202124"/>
                </a:solidFill>
                <a:latin typeface="arial" panose="020B0604020202020204" pitchFamily="34" charset="0"/>
                <a:hlinkClick r:id="rId9"/>
              </a:rPr>
              <a:t>https://cdn-imgix.headout.com/tour/26925/TOUR-IMAGE/49abe2a9-cd19-4df1-aa8a-71b5f0d9b9b4-14185-krakow-from-krakow--guided-tour-of-auschwitz-birkenau-with-fast-track-entry-05.jpg</a:t>
            </a:r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hr-HR" sz="13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hr-HR" sz="9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sr-Latn-RS" sz="900" dirty="0"/>
          </a:p>
        </p:txBody>
      </p:sp>
    </p:spTree>
    <p:extLst>
      <p:ext uri="{BB962C8B-B14F-4D97-AF65-F5344CB8AC3E}">
        <p14:creationId xmlns:p14="http://schemas.microsoft.com/office/powerpoint/2010/main" val="416580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37B305-C25C-DB0C-39E6-DB6727D5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78" y="802936"/>
            <a:ext cx="9905999" cy="6055064"/>
          </a:xfrm>
        </p:spPr>
        <p:txBody>
          <a:bodyPr/>
          <a:lstStyle/>
          <a:p>
            <a:r>
              <a:rPr lang="sr-Latn-RS" sz="1300" dirty="0">
                <a:hlinkClick r:id="rId2"/>
              </a:rPr>
              <a:t>https://cdn.pixabay.com/photo/2014/07/06/16/49/auschwitz-385639__480.jpg</a:t>
            </a:r>
            <a:endParaRPr lang="sr-Latn-RS" sz="1300" dirty="0"/>
          </a:p>
          <a:p>
            <a:r>
              <a:rPr lang="sr-Latn-RS" sz="1300" dirty="0">
                <a:hlinkClick r:id="rId3"/>
              </a:rPr>
              <a:t>https://upload.wikimedia.org/wikipedia/commons/thumb/6/6f/Auschwitz_entrance.JPG/1200px-Auschwitz_entrance.JPG</a:t>
            </a:r>
            <a:endParaRPr lang="sr-Latn-RS" sz="1300" dirty="0"/>
          </a:p>
          <a:p>
            <a:r>
              <a:rPr lang="sr-Latn-RS" sz="1300" dirty="0">
                <a:hlinkClick r:id="rId4"/>
              </a:rPr>
              <a:t>https://madrugada.blogs.com/.a/6a01b7c92b1ddf970b01b7c933202b970b-pi</a:t>
            </a:r>
            <a:endParaRPr lang="sr-Latn-RS" sz="1300" dirty="0"/>
          </a:p>
          <a:p>
            <a:r>
              <a:rPr lang="sr-Latn-RS" sz="1300" dirty="0">
                <a:hlinkClick r:id="rId5"/>
              </a:rPr>
              <a:t>https://upload.wikimedia.org/wikipedia/commons/thumb/9/95/AnneFrankSchoolPhoto.jpg/640px-AnneFrankSchoolPhoto.jpg</a:t>
            </a:r>
            <a:endParaRPr lang="sr-Latn-RS" sz="1300" dirty="0"/>
          </a:p>
          <a:p>
            <a:r>
              <a:rPr lang="sr-Latn-RS" sz="1300" dirty="0">
                <a:hlinkClick r:id="rId6"/>
              </a:rPr>
              <a:t>https://www.history.com/.image/t_share/MTU3ODc4NjAyMTc3MTkzMjg5/image-placeholder-title.jpg</a:t>
            </a:r>
            <a:endParaRPr lang="sr-Latn-RS" sz="1300" dirty="0"/>
          </a:p>
          <a:p>
            <a:r>
              <a:rPr lang="sr-Latn-RS" sz="1300" dirty="0">
                <a:hlinkClick r:id="rId7"/>
              </a:rPr>
              <a:t>https://novosti.hr/wp-content/uploads/2020/01/holokaust.jpg</a:t>
            </a:r>
            <a:endParaRPr lang="sr-Latn-RS" sz="1300" dirty="0"/>
          </a:p>
          <a:p>
            <a:r>
              <a:rPr lang="sr-Latn-RS" sz="1300" dirty="0">
                <a:hlinkClick r:id="rId8"/>
              </a:rPr>
              <a:t>https://documenta.hr/wp-content/uploads/2022/04/Screenshot_20220422-190109_Instagram.jpg</a:t>
            </a:r>
            <a:endParaRPr lang="sr-Latn-RS" sz="1300" dirty="0"/>
          </a:p>
          <a:p>
            <a:r>
              <a:rPr lang="sr-Latn-RS" sz="1300" dirty="0">
                <a:hlinkClick r:id="rId9"/>
              </a:rPr>
              <a:t>https://forum.tm/sites/default/files/styles/large/public/kolumna/kome-smeta-jasenovac-6866.jpg?itok=KpTdgHKc</a:t>
            </a:r>
            <a:endParaRPr lang="sr-Latn-RS" sz="1300" dirty="0"/>
          </a:p>
          <a:p>
            <a:r>
              <a:rPr lang="sr-Latn-RS" sz="1300" dirty="0">
                <a:hlinkClick r:id="rId10"/>
              </a:rPr>
              <a:t>https://static.jutarnji.hr/images/slike/2022/01/29/k_23477945_640.jpg</a:t>
            </a:r>
            <a:endParaRPr lang="sr-Latn-RS" sz="1300" dirty="0"/>
          </a:p>
          <a:p>
            <a:pPr algn="l"/>
            <a:r>
              <a:rPr lang="sr-Latn-RS" sz="1300" dirty="0">
                <a:hlinkClick r:id="rId11"/>
              </a:rPr>
              <a:t>https://hr.wikipedia.org</a:t>
            </a:r>
            <a:endParaRPr lang="sr-Latn-RS" sz="1300" dirty="0"/>
          </a:p>
          <a:p>
            <a:pPr algn="l"/>
            <a:r>
              <a:rPr lang="sr-Latn-RS" sz="1300" dirty="0">
                <a:hlinkClick r:id="rId12"/>
              </a:rPr>
              <a:t>http://www.sabor.hr</a:t>
            </a:r>
            <a:endParaRPr lang="sr-Latn-RS" sz="1300" dirty="0"/>
          </a:p>
          <a:p>
            <a:pPr algn="l"/>
            <a:r>
              <a:rPr lang="sr-Latn-RS" sz="1300" dirty="0">
                <a:hlinkClick r:id="rId13"/>
              </a:rPr>
              <a:t>https://www.profil-klett.hr</a:t>
            </a:r>
            <a:endParaRPr lang="sr-Latn-RS" sz="1300" dirty="0"/>
          </a:p>
          <a:p>
            <a:pPr algn="l"/>
            <a:endParaRPr lang="sr-Latn-RS" sz="1300" dirty="0"/>
          </a:p>
          <a:p>
            <a:pPr marL="0" indent="0" algn="l">
              <a:buNone/>
            </a:pPr>
            <a:endParaRPr lang="hr-HR" sz="1100" dirty="0">
              <a:solidFill>
                <a:srgbClr val="1A0DAB"/>
              </a:solidFill>
              <a:latin typeface="arial" panose="020B0604020202020204" pitchFamily="34" charset="0"/>
            </a:endParaRPr>
          </a:p>
          <a:p>
            <a:pPr algn="l"/>
            <a:endParaRPr lang="sr-Latn-RS" sz="1300" dirty="0"/>
          </a:p>
          <a:p>
            <a:endParaRPr lang="sr-Latn-RS" sz="1300" dirty="0"/>
          </a:p>
          <a:p>
            <a:endParaRPr lang="sr-Latn-RS" sz="1300" dirty="0"/>
          </a:p>
          <a:p>
            <a:endParaRPr lang="sr-Latn-RS" sz="1300" dirty="0"/>
          </a:p>
          <a:p>
            <a:endParaRPr lang="sr-Latn-RS" sz="1300" dirty="0"/>
          </a:p>
          <a:p>
            <a:endParaRPr lang="sr-Latn-RS" sz="1300" dirty="0"/>
          </a:p>
          <a:p>
            <a:endParaRPr lang="sr-Latn-RS" sz="1300" dirty="0"/>
          </a:p>
          <a:p>
            <a:endParaRPr lang="sr-Latn-RS" sz="13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1164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19CC1-1600-7E26-DD1E-F7F4DE71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848" y="2711432"/>
            <a:ext cx="1321971" cy="1435135"/>
          </a:xfrm>
        </p:spPr>
        <p:txBody>
          <a:bodyPr/>
          <a:lstStyle/>
          <a:p>
            <a:r>
              <a:rPr lang="sr-Latn-RS" dirty="0"/>
              <a:t>End!</a:t>
            </a:r>
          </a:p>
        </p:txBody>
      </p:sp>
    </p:spTree>
    <p:extLst>
      <p:ext uri="{BB962C8B-B14F-4D97-AF65-F5344CB8AC3E}">
        <p14:creationId xmlns:p14="http://schemas.microsoft.com/office/powerpoint/2010/main" val="35540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9ECFD-24D2-5DC5-97C1-EADE5843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54" y="631973"/>
            <a:ext cx="2481784" cy="1465115"/>
          </a:xfrm>
        </p:spPr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Holocaust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7AE9D69-4704-2A42-AE5B-F587287E80B2}"/>
              </a:ext>
            </a:extLst>
          </p:cNvPr>
          <p:cNvSpPr txBox="1"/>
          <p:nvPr/>
        </p:nvSpPr>
        <p:spPr>
          <a:xfrm>
            <a:off x="1141414" y="2097088"/>
            <a:ext cx="4584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In </a:t>
            </a:r>
            <a:r>
              <a:rPr lang="hr-HR" dirty="0" err="1"/>
              <a:t>translation</a:t>
            </a:r>
            <a:r>
              <a:rPr lang="hr-HR" dirty="0"/>
              <a:t>: </a:t>
            </a:r>
            <a:r>
              <a:rPr lang="hr-HR" dirty="0" err="1"/>
              <a:t>disaster</a:t>
            </a:r>
            <a:endParaRPr lang="hr-H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/>
              <a:t>The name for the systematic state persecution and genocide of various ethnic, religious and political groups of people during World War II. by the Great German Reich and its collaborators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20FD-140D-2034-0975-5E34F604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12" y="2097088"/>
            <a:ext cx="3797734" cy="2788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054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30F2A-AB2D-BE1A-F39D-D888A60D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58" y="1522750"/>
            <a:ext cx="3115795" cy="3812499"/>
          </a:xfrm>
        </p:spPr>
        <p:txBody>
          <a:bodyPr>
            <a:normAutofit/>
          </a:bodyPr>
          <a:lstStyle/>
          <a:p>
            <a:r>
              <a:rPr lang="en-US" dirty="0"/>
              <a:t>duration from 1941</a:t>
            </a:r>
            <a:r>
              <a:rPr lang="hr-HR" dirty="0"/>
              <a:t>.</a:t>
            </a:r>
            <a:r>
              <a:rPr lang="en-US" dirty="0"/>
              <a:t> to 1945.</a:t>
            </a:r>
            <a:endParaRPr lang="hr-HR" dirty="0"/>
          </a:p>
          <a:p>
            <a:r>
              <a:rPr lang="sr-Latn-RS" dirty="0"/>
              <a:t>Type of attack</a:t>
            </a:r>
            <a:r>
              <a:rPr lang="hr-HR" dirty="0"/>
              <a:t>: </a:t>
            </a:r>
            <a:r>
              <a:rPr lang="en-US" dirty="0"/>
              <a:t>systematic genocide, mass murder and ethnic cleansing</a:t>
            </a:r>
            <a:endParaRPr lang="hr-HR" dirty="0"/>
          </a:p>
          <a:p>
            <a:r>
              <a:rPr lang="en-US" dirty="0"/>
              <a:t>Dead</a:t>
            </a:r>
            <a:r>
              <a:rPr lang="hr-HR" dirty="0"/>
              <a:t>:</a:t>
            </a:r>
            <a:r>
              <a:rPr lang="en-US" dirty="0"/>
              <a:t> c. 6 million Jews</a:t>
            </a:r>
            <a:endParaRPr lang="hr-HR" dirty="0"/>
          </a:p>
          <a:p>
            <a:r>
              <a:rPr lang="en-US" dirty="0"/>
              <a:t>The motive</a:t>
            </a:r>
            <a:r>
              <a:rPr lang="hr-HR" dirty="0"/>
              <a:t>: </a:t>
            </a:r>
            <a:r>
              <a:rPr lang="en-US" dirty="0"/>
              <a:t>anti-</a:t>
            </a:r>
            <a:r>
              <a:rPr lang="hr-HR" dirty="0"/>
              <a:t>s</a:t>
            </a:r>
            <a:r>
              <a:rPr lang="en-US" dirty="0" err="1"/>
              <a:t>emitism</a:t>
            </a:r>
            <a:r>
              <a:rPr lang="hr-HR" dirty="0"/>
              <a:t> and </a:t>
            </a:r>
            <a:r>
              <a:rPr lang="en-US" dirty="0"/>
              <a:t> racism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039A0-8368-FCF6-1EEF-2B14CC22C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44" y="1895787"/>
            <a:ext cx="4582974" cy="3066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719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CD9977-8C7A-90B7-4AAB-D8E7E80D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33" y="1937960"/>
            <a:ext cx="3445578" cy="2982080"/>
          </a:xfrm>
        </p:spPr>
        <p:txBody>
          <a:bodyPr/>
          <a:lstStyle/>
          <a:p>
            <a:r>
              <a:rPr lang="en-US" dirty="0"/>
              <a:t>The beginning of the holocaust includes the persecutions during the Kristallnacht and the euthanasia program of actions T-4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630B9-EA1D-FD51-6F7E-2482CF5B3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88" y="2042155"/>
            <a:ext cx="3445578" cy="2773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491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20A77-C8C6-8991-CF0A-DA006B94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Holocaust victims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9E0534-5754-EA98-89D2-16F43AA0E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3535519" cy="3131982"/>
          </a:xfrm>
        </p:spPr>
        <p:txBody>
          <a:bodyPr>
            <a:normAutofit/>
          </a:bodyPr>
          <a:lstStyle/>
          <a:p>
            <a:r>
              <a:rPr lang="en-US" dirty="0"/>
              <a:t>About two-thirds of the nine million Jews who previously lived in Europe were affected by the Holocaust</a:t>
            </a:r>
            <a:endParaRPr lang="hr-HR" dirty="0"/>
          </a:p>
          <a:p>
            <a:r>
              <a:rPr lang="en-US" dirty="0"/>
              <a:t>Jews suffered the most, around 6 million of them were killed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A36BE-98C9-70CF-BDAE-6BAD90E4B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365189"/>
            <a:ext cx="4012642" cy="2595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003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44FE5A-FB37-D27A-34D3-D771A64E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44380"/>
            <a:ext cx="3655440" cy="4846821"/>
          </a:xfrm>
        </p:spPr>
        <p:txBody>
          <a:bodyPr/>
          <a:lstStyle/>
          <a:p>
            <a:r>
              <a:rPr lang="en-US" dirty="0"/>
              <a:t>The victims were also Russians, prisoners of war, blacks and political opponents of the Nazis, and members of other minority groups</a:t>
            </a:r>
            <a:endParaRPr lang="hr-HR" dirty="0"/>
          </a:p>
          <a:p>
            <a:r>
              <a:rPr lang="en-US" dirty="0"/>
              <a:t>1.5 million children were killed.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92B88-2B91-7FFD-0D27-E2537E99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53" y="1791402"/>
            <a:ext cx="5619750" cy="315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031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D73C6-CB57-3829-1D3E-B6BBF8DD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6838" y="550136"/>
            <a:ext cx="9905999" cy="1510085"/>
          </a:xfrm>
        </p:spPr>
        <p:txBody>
          <a:bodyPr/>
          <a:lstStyle/>
          <a:p>
            <a:r>
              <a:rPr lang="sr-Latn-RS" dirty="0"/>
              <a:t>Concentration camps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6A1DBC-A1C2-583E-9F80-C1927178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57993"/>
            <a:ext cx="4839663" cy="3881490"/>
          </a:xfrm>
        </p:spPr>
        <p:txBody>
          <a:bodyPr/>
          <a:lstStyle/>
          <a:p>
            <a:r>
              <a:rPr lang="en-US" dirty="0"/>
              <a:t>A characteristic of the Holocaust was the use of concentration camps or death camps, equipped with gas chambers for the systematic mass extermination of people.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EFE30-D52E-7893-6658-061BDC6667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52" y="912443"/>
            <a:ext cx="2793533" cy="2661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89B8E-91A9-2A83-24F3-EDB3D1165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52" y="4298738"/>
            <a:ext cx="2793533" cy="1991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023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3F6E6-63DE-FBE8-FF6F-6C19D2A1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31" y="451660"/>
            <a:ext cx="10353762" cy="970450"/>
          </a:xfrm>
        </p:spPr>
        <p:txBody>
          <a:bodyPr/>
          <a:lstStyle/>
          <a:p>
            <a:r>
              <a:rPr lang="sr-Latn-RS" dirty="0">
                <a:solidFill>
                  <a:schemeClr val="tx1">
                    <a:lumMod val="85000"/>
                  </a:schemeClr>
                </a:solidFill>
              </a:rPr>
              <a:t>Auschwitz </a:t>
            </a:r>
            <a:r>
              <a:rPr lang="hr-HR" b="0" i="0" dirty="0"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Birkenau</a:t>
            </a:r>
            <a:endParaRPr lang="sr-Latn-R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7EA133-258A-400D-1B67-026A342A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610470" cy="3671628"/>
          </a:xfrm>
        </p:spPr>
        <p:txBody>
          <a:bodyPr/>
          <a:lstStyle/>
          <a:p>
            <a:r>
              <a:rPr lang="en-US" dirty="0"/>
              <a:t>was a complex of over 40 concentration and extermination camps run by Nazi Germany</a:t>
            </a:r>
            <a:endParaRPr lang="hr-HR" dirty="0"/>
          </a:p>
          <a:p>
            <a:r>
              <a:rPr lang="en-US" dirty="0"/>
              <a:t>The place Poland under German occupation</a:t>
            </a:r>
            <a:endParaRPr lang="hr-HR" dirty="0"/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344A3-6FD2-A83A-3990-77C8C6C79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097088"/>
            <a:ext cx="4729629" cy="295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2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7C453F-8CA5-238E-73B9-F44D32C5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294" y="856937"/>
            <a:ext cx="3085814" cy="5446427"/>
          </a:xfrm>
        </p:spPr>
        <p:txBody>
          <a:bodyPr/>
          <a:lstStyle/>
          <a:p>
            <a:r>
              <a:rPr lang="en-US" dirty="0"/>
              <a:t>Number of prisoners At least 1.3 million</a:t>
            </a:r>
            <a:endParaRPr lang="hr-HR" dirty="0"/>
          </a:p>
          <a:p>
            <a:r>
              <a:rPr lang="hr-HR" dirty="0"/>
              <a:t>killed At least 1.1 million</a:t>
            </a:r>
          </a:p>
          <a:p>
            <a:r>
              <a:rPr lang="en-US" dirty="0"/>
              <a:t>Liberated from the Soviet Union on January 27, 1945</a:t>
            </a:r>
            <a:endParaRPr lang="hr-HR" dirty="0"/>
          </a:p>
          <a:p>
            <a:r>
              <a:rPr lang="hr-HR" dirty="0"/>
              <a:t>Auschwitz </a:t>
            </a:r>
            <a:r>
              <a:rPr lang="en-US" dirty="0"/>
              <a:t>is the most famous concentration camp</a:t>
            </a: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6ADCE4-6AA6-467A-187D-479EA62ED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4" y="1411573"/>
            <a:ext cx="4954588" cy="3303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392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7b02c0-67d7-4d03-82d0-9bd6c8408c17" xsi:nil="true"/>
    <lcf76f155ced4ddcb4097134ff3c332f xmlns="08d76a18-56fc-4dfb-b1e7-cb760033c55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18584D2E9A747B8CCFA2C69282372" ma:contentTypeVersion="9" ma:contentTypeDescription="Create a new document." ma:contentTypeScope="" ma:versionID="d3fe33a1758825278d710ae7e2a59f6d">
  <xsd:schema xmlns:xsd="http://www.w3.org/2001/XMLSchema" xmlns:xs="http://www.w3.org/2001/XMLSchema" xmlns:p="http://schemas.microsoft.com/office/2006/metadata/properties" xmlns:ns2="08d76a18-56fc-4dfb-b1e7-cb760033c550" xmlns:ns3="617b02c0-67d7-4d03-82d0-9bd6c8408c17" targetNamespace="http://schemas.microsoft.com/office/2006/metadata/properties" ma:root="true" ma:fieldsID="4fa4cfd40dbf6a9b29fc2ebbe38684ba" ns2:_="" ns3:_="">
    <xsd:import namespace="08d76a18-56fc-4dfb-b1e7-cb760033c550"/>
    <xsd:import namespace="617b02c0-67d7-4d03-82d0-9bd6c8408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76a18-56fc-4dfb-b1e7-cb760033c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02c0-67d7-4d03-82d0-9bd6c8408c1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4e8b59-b394-439d-a9a1-7674d079ab53}" ma:internalName="TaxCatchAll" ma:showField="CatchAllData" ma:web="617b02c0-67d7-4d03-82d0-9bd6c8408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34A6A-8772-4BF1-9CA0-A10F806379D9}">
  <ds:schemaRefs>
    <ds:schemaRef ds:uri="617b02c0-67d7-4d03-82d0-9bd6c8408c1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8d76a18-56fc-4dfb-b1e7-cb760033c5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DEEFE6-87CA-4012-813B-BDFA47A2F5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70C36-A2C0-4DBD-A66C-2FBD3B277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d76a18-56fc-4dfb-b1e7-cb760033c550"/>
    <ds:schemaRef ds:uri="617b02c0-67d7-4d03-82d0-9bd6c8408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241</TotalTime>
  <Words>585</Words>
  <Application>Microsoft Office PowerPoint</Application>
  <PresentationFormat>Široki zaslon</PresentationFormat>
  <Paragraphs>77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Arial</vt:lpstr>
      <vt:lpstr>Calisto MT</vt:lpstr>
      <vt:lpstr>Roboto</vt:lpstr>
      <vt:lpstr>Trebuchet MS</vt:lpstr>
      <vt:lpstr>Wingdings 2</vt:lpstr>
      <vt:lpstr>Slate</vt:lpstr>
      <vt:lpstr>Holocaust remembrance day</vt:lpstr>
      <vt:lpstr>Holocaust</vt:lpstr>
      <vt:lpstr>PowerPoint prezentacija</vt:lpstr>
      <vt:lpstr>PowerPoint prezentacija</vt:lpstr>
      <vt:lpstr>Holocaust victims</vt:lpstr>
      <vt:lpstr>PowerPoint prezentacija</vt:lpstr>
      <vt:lpstr>Concentration camps</vt:lpstr>
      <vt:lpstr>Auschwitz Birkenau</vt:lpstr>
      <vt:lpstr>PowerPoint prezentacija</vt:lpstr>
      <vt:lpstr>PowerPoint prezentacija</vt:lpstr>
      <vt:lpstr>Diary of Anne Frank</vt:lpstr>
      <vt:lpstr>PowerPoint prezentacija</vt:lpstr>
      <vt:lpstr>The Holocaust in the Independent State of Croatia (NDH)</vt:lpstr>
      <vt:lpstr>Aftereffect</vt:lpstr>
      <vt:lpstr>PowerPoint prezentacija</vt:lpstr>
      <vt:lpstr>Holocaust Remembrance Day</vt:lpstr>
      <vt:lpstr>SOURCES:</vt:lpstr>
      <vt:lpstr>PowerPoint prezentacija</vt:lpstr>
      <vt:lpstr>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remembrance day</dc:title>
  <dc:creator>MARKO ZIRDUM</dc:creator>
  <cp:lastModifiedBy>DANIJEL</cp:lastModifiedBy>
  <cp:revision>7</cp:revision>
  <dcterms:created xsi:type="dcterms:W3CDTF">2023-01-21T22:07:49Z</dcterms:created>
  <dcterms:modified xsi:type="dcterms:W3CDTF">2023-01-27T12:47:37Z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0x010100A6618584D2E9A747B8CCFA2C69282372</vt:lpwstr>
  </property>
</Properties>
</file>