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74" autoAdjust="0"/>
    <p:restoredTop sz="94660"/>
  </p:normalViewPr>
  <p:slideViewPr>
    <p:cSldViewPr snapToGrid="0">
      <p:cViewPr varScale="1">
        <p:scale>
          <a:sx n="75" d="100"/>
          <a:sy n="75" d="100"/>
        </p:scale>
        <p:origin x="84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F99210E-FD9C-484D-A292-248DB9F6180F}" type="datetimeFigureOut">
              <a:rPr lang="hr-HR" smtClean="0"/>
              <a:t>27.01.2023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30CE2E2-FC7B-4FEC-BC9B-30586C65AEDC}" type="slidenum">
              <a:rPr lang="hr-HR" smtClean="0"/>
              <a:t>‹#›</a:t>
            </a:fld>
            <a:endParaRPr lang="hr-H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193568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9210E-FD9C-484D-A292-248DB9F6180F}" type="datetimeFigureOut">
              <a:rPr lang="hr-HR" smtClean="0"/>
              <a:t>27.01.2023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E2E2-FC7B-4FEC-BC9B-30586C65AE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5478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9210E-FD9C-484D-A292-248DB9F6180F}" type="datetimeFigureOut">
              <a:rPr lang="hr-HR" smtClean="0"/>
              <a:t>27.01.2023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E2E2-FC7B-4FEC-BC9B-30586C65AE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671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9210E-FD9C-484D-A292-248DB9F6180F}" type="datetimeFigureOut">
              <a:rPr lang="hr-HR" smtClean="0"/>
              <a:t>27.01.2023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E2E2-FC7B-4FEC-BC9B-30586C65AE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890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99210E-FD9C-484D-A292-248DB9F6180F}" type="datetimeFigureOut">
              <a:rPr lang="hr-HR" smtClean="0"/>
              <a:t>27.01.2023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0CE2E2-FC7B-4FEC-BC9B-30586C65AEDC}" type="slidenum">
              <a:rPr lang="hr-HR" smtClean="0"/>
              <a:t>‹#›</a:t>
            </a:fld>
            <a:endParaRPr lang="hr-H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07386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9210E-FD9C-484D-A292-248DB9F6180F}" type="datetimeFigureOut">
              <a:rPr lang="hr-HR" smtClean="0"/>
              <a:t>27.01.2023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E2E2-FC7B-4FEC-BC9B-30586C65AE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919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9210E-FD9C-484D-A292-248DB9F6180F}" type="datetimeFigureOut">
              <a:rPr lang="hr-HR" smtClean="0"/>
              <a:t>27.01.2023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E2E2-FC7B-4FEC-BC9B-30586C65AE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974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9210E-FD9C-484D-A292-248DB9F6180F}" type="datetimeFigureOut">
              <a:rPr lang="hr-HR" smtClean="0"/>
              <a:t>27.01.2023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E2E2-FC7B-4FEC-BC9B-30586C65AE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538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9210E-FD9C-484D-A292-248DB9F6180F}" type="datetimeFigureOut">
              <a:rPr lang="hr-HR" smtClean="0"/>
              <a:t>27.01.2023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E2E2-FC7B-4FEC-BC9B-30586C65AED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154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99210E-FD9C-484D-A292-248DB9F6180F}" type="datetimeFigureOut">
              <a:rPr lang="hr-HR" smtClean="0"/>
              <a:t>27.01.2023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0CE2E2-FC7B-4FEC-BC9B-30586C65AEDC}" type="slidenum">
              <a:rPr lang="hr-HR" smtClean="0"/>
              <a:t>‹#›</a:t>
            </a:fld>
            <a:endParaRPr lang="hr-H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661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99210E-FD9C-484D-A292-248DB9F6180F}" type="datetimeFigureOut">
              <a:rPr lang="hr-HR" smtClean="0"/>
              <a:t>27.01.2023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0CE2E2-FC7B-4FEC-BC9B-30586C65AEDC}" type="slidenum">
              <a:rPr lang="hr-HR" smtClean="0"/>
              <a:t>‹#›</a:t>
            </a:fld>
            <a:endParaRPr lang="hr-H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5616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F99210E-FD9C-484D-A292-248DB9F6180F}" type="datetimeFigureOut">
              <a:rPr lang="hr-HR" smtClean="0"/>
              <a:t>27.01.2023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30CE2E2-FC7B-4FEC-BC9B-30586C65AEDC}" type="slidenum">
              <a:rPr lang="hr-HR" smtClean="0"/>
              <a:t>‹#›</a:t>
            </a:fld>
            <a:endParaRPr lang="hr-H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3802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gc.futurelearn.com/uploads/images/43/f2/header_43f2f869-50da-4ca9-8ec0-d3b19352dd22.jpg" TargetMode="External"/><Relationship Id="rId2" Type="http://schemas.openxmlformats.org/officeDocument/2006/relationships/hyperlink" Target="https://media-cldnry.s-nbcnews.com/image/upload/t_fit-1240w,f_auto,q_auto:best/newscms/2019_49/3128271/191202-auschwitz-decorations-mc-1202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cyclopedia.ushmm.org/content/en/article/introduction-to-the-holocaust" TargetMode="External"/><Relationship Id="rId2" Type="http://schemas.openxmlformats.org/officeDocument/2006/relationships/hyperlink" Target="https://en.wikipedia.org/wiki/The_Holocaus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32369" y="1844437"/>
            <a:ext cx="8361229" cy="2098226"/>
          </a:xfrm>
        </p:spPr>
        <p:txBody>
          <a:bodyPr/>
          <a:lstStyle/>
          <a:p>
            <a:r>
              <a:rPr lang="hr-HR" dirty="0" smtClean="0"/>
              <a:t>THE HOLOCAUST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5717078"/>
            <a:ext cx="3197629" cy="935182"/>
          </a:xfrm>
        </p:spPr>
        <p:txBody>
          <a:bodyPr>
            <a:normAutofit fontScale="85000" lnSpcReduction="20000"/>
          </a:bodyPr>
          <a:lstStyle/>
          <a:p>
            <a:r>
              <a:rPr lang="hr-HR" sz="1800" dirty="0" err="1" smtClean="0"/>
              <a:t>Made</a:t>
            </a:r>
            <a:r>
              <a:rPr lang="hr-HR" sz="1800" dirty="0"/>
              <a:t> </a:t>
            </a:r>
            <a:r>
              <a:rPr lang="hr-HR" sz="1800" dirty="0" err="1" smtClean="0"/>
              <a:t>by:Marko</a:t>
            </a:r>
            <a:r>
              <a:rPr lang="hr-HR" sz="1800" dirty="0" smtClean="0"/>
              <a:t> Kovačević, Marko </a:t>
            </a:r>
            <a:r>
              <a:rPr lang="hr-HR" sz="1800" dirty="0" err="1" smtClean="0"/>
              <a:t>Perak</a:t>
            </a:r>
            <a:r>
              <a:rPr lang="hr-HR" sz="1800" dirty="0" smtClean="0"/>
              <a:t>, Karlo </a:t>
            </a:r>
            <a:r>
              <a:rPr lang="hr-HR" sz="1800" dirty="0" err="1" smtClean="0"/>
              <a:t>matanović</a:t>
            </a:r>
            <a:r>
              <a:rPr lang="hr-HR" sz="1800" dirty="0" smtClean="0"/>
              <a:t> , Ivano </a:t>
            </a:r>
            <a:r>
              <a:rPr lang="hr-HR" sz="1800" dirty="0" err="1" smtClean="0"/>
              <a:t>Rozmarić</a:t>
            </a:r>
            <a:endParaRPr lang="hr-HR" sz="1800" dirty="0" smtClean="0"/>
          </a:p>
          <a:p>
            <a:r>
              <a:rPr lang="hr-HR" sz="1800" dirty="0" smtClean="0"/>
              <a:t>1.c</a:t>
            </a:r>
            <a:endParaRPr lang="hr-HR" sz="1800" dirty="0"/>
          </a:p>
        </p:txBody>
      </p:sp>
      <p:pic>
        <p:nvPicPr>
          <p:cNvPr id="1027" name="Picture 3" descr="Dan sjećanja na holokaust - Civilnodruštvo.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09" y="1221971"/>
            <a:ext cx="2369125" cy="177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160" y="3828491"/>
            <a:ext cx="2671216" cy="1757660"/>
          </a:xfrm>
          <a:prstGeom prst="rect">
            <a:avLst/>
          </a:prstGeom>
        </p:spPr>
      </p:pic>
      <p:sp>
        <p:nvSpPr>
          <p:cNvPr id="6" name="Zaobljeni pravokutnik 5"/>
          <p:cNvSpPr/>
          <p:nvPr/>
        </p:nvSpPr>
        <p:spPr>
          <a:xfrm>
            <a:off x="1817981" y="3101521"/>
            <a:ext cx="1299380" cy="2274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 1</a:t>
            </a:r>
            <a:endParaRPr lang="hr-HR" dirty="0"/>
          </a:p>
        </p:txBody>
      </p:sp>
      <p:sp>
        <p:nvSpPr>
          <p:cNvPr id="11" name="Zaobljeni pravokutnik 10"/>
          <p:cNvSpPr/>
          <p:nvPr/>
        </p:nvSpPr>
        <p:spPr>
          <a:xfrm>
            <a:off x="9193876" y="6184669"/>
            <a:ext cx="1321724" cy="2410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 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655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7420" y="541174"/>
            <a:ext cx="9601200" cy="46655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Literature: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hr-HR" dirty="0"/>
              <a:t>PHOTO 1</a:t>
            </a:r>
            <a:r>
              <a:rPr lang="hr-HR" dirty="0" smtClean="0"/>
              <a:t>: https</a:t>
            </a:r>
            <a:r>
              <a:rPr lang="hr-HR" dirty="0"/>
              <a:t>://www.civilnodrustvo.hr/wp-content/uploads/2017/01/holokaust_cr.jpg</a:t>
            </a:r>
            <a:endParaRPr lang="hr-HR" dirty="0" smtClean="0"/>
          </a:p>
          <a:p>
            <a:r>
              <a:rPr lang="hr-HR" dirty="0" smtClean="0"/>
              <a:t>PHOTO </a:t>
            </a:r>
            <a:r>
              <a:rPr lang="hr-HR" dirty="0"/>
              <a:t>2: https://direktno.hr/upload/publish/180299/cms-image-000007622_5e2bec08db19e.jpg</a:t>
            </a:r>
            <a:endParaRPr lang="hr-HR" dirty="0" smtClean="0"/>
          </a:p>
          <a:p>
            <a:r>
              <a:rPr lang="hr-HR" dirty="0" smtClean="0"/>
              <a:t>PHOTO </a:t>
            </a:r>
            <a:r>
              <a:rPr lang="hr-HR" dirty="0"/>
              <a:t>3: http://gav.hr/wp-content/uploads/2020/01/84471332_2851587291591533_6984823309674217472_n-1024x768.jpg</a:t>
            </a:r>
            <a:endParaRPr lang="hr-HR" dirty="0" smtClean="0"/>
          </a:p>
          <a:p>
            <a:r>
              <a:rPr lang="hr-HR" dirty="0" smtClean="0"/>
              <a:t>PHOTO </a:t>
            </a:r>
            <a:r>
              <a:rPr lang="hr-HR" dirty="0"/>
              <a:t>4: https://www.vedra.hr/foto/thumbs/holocaust.jpg</a:t>
            </a:r>
            <a:endParaRPr lang="hr-HR" dirty="0" smtClean="0"/>
          </a:p>
          <a:p>
            <a:r>
              <a:rPr lang="hr-HR" dirty="0" smtClean="0"/>
              <a:t>PHOTO </a:t>
            </a:r>
            <a:r>
              <a:rPr lang="hr-HR" dirty="0"/>
              <a:t>5: https://upload.wikimedia.org/wikipedia/commons/3/3b/Selection_on_the_ramp_at_Auschwitz-Birkenau%2C_1944_%28Auschwitz_Album%29_1a.jpg</a:t>
            </a:r>
            <a:endParaRPr lang="hr-HR" dirty="0" smtClean="0"/>
          </a:p>
          <a:p>
            <a:r>
              <a:rPr lang="hr-HR" dirty="0" smtClean="0"/>
              <a:t>PHOTO </a:t>
            </a:r>
            <a:r>
              <a:rPr lang="hr-HR" dirty="0"/>
              <a:t>6: https://en.wikipedia.org/wiki/Nuremberg_Laws#/media/File:Nuremberg_laws_Racial_Chart.jpg</a:t>
            </a:r>
            <a:endParaRPr lang="hr-HR" dirty="0" smtClean="0"/>
          </a:p>
          <a:p>
            <a:r>
              <a:rPr lang="hr-HR" dirty="0"/>
              <a:t>PHOTO 7</a:t>
            </a:r>
            <a:r>
              <a:rPr lang="hr-HR" dirty="0" smtClean="0"/>
              <a:t>: https</a:t>
            </a:r>
            <a:r>
              <a:rPr lang="hr-HR" dirty="0"/>
              <a:t>://en.wikipedia.org/wiki/Nuremberg_Laws#/media/File:RGBL_I_1935_S_1145.jpg</a:t>
            </a:r>
            <a:endParaRPr lang="hr-HR" dirty="0" smtClean="0"/>
          </a:p>
          <a:p>
            <a:r>
              <a:rPr lang="hr-HR" dirty="0" smtClean="0"/>
              <a:t>PHOTO </a:t>
            </a:r>
            <a:r>
              <a:rPr lang="hr-HR" dirty="0"/>
              <a:t>8: https://www.ushmm.org/m/graphic/86838-1000x807.jpg</a:t>
            </a:r>
            <a:endParaRPr lang="hr-HR" dirty="0" smtClean="0"/>
          </a:p>
          <a:p>
            <a:r>
              <a:rPr lang="hr-HR" dirty="0" smtClean="0"/>
              <a:t>PHOTO </a:t>
            </a:r>
            <a:r>
              <a:rPr lang="hr-HR" dirty="0"/>
              <a:t>9: https://www.enciklopedija.hr/Ilustracije/HE6_0169.jpg</a:t>
            </a:r>
            <a:endParaRPr lang="hr-HR" dirty="0" smtClean="0"/>
          </a:p>
          <a:p>
            <a:r>
              <a:rPr lang="hr-HR" dirty="0" smtClean="0"/>
              <a:t>PHOTO 10</a:t>
            </a:r>
            <a:r>
              <a:rPr lang="hr-HR" dirty="0"/>
              <a:t>: https://ip.index.hr/remote/bucket.index.hr/b/index/92494f86-2450-47c4-bc49-acc8178b1a16.jpg?width=765&amp;height=447</a:t>
            </a:r>
            <a:endParaRPr lang="hr-HR" dirty="0" smtClean="0"/>
          </a:p>
          <a:p>
            <a:r>
              <a:rPr lang="hr-HR" dirty="0" smtClean="0"/>
              <a:t>PHOTO </a:t>
            </a:r>
            <a:r>
              <a:rPr lang="hr-HR" dirty="0"/>
              <a:t>11: https://cdn-imgix.headout.com/tour/26925/TOUR-IMAGE/6380a02d-aa23-41d0-9910-56d999e5f275-14185-krakow-from-krakow--guided-tour-of-auschwitz-birkenau-with-fast-track-entry-03.jpg</a:t>
            </a:r>
            <a:endParaRPr lang="hr-HR" dirty="0" smtClean="0"/>
          </a:p>
          <a:p>
            <a:r>
              <a:rPr lang="hr-HR" dirty="0" smtClean="0"/>
              <a:t>PHOTO </a:t>
            </a:r>
            <a:r>
              <a:rPr lang="hr-HR" dirty="0"/>
              <a:t>12: </a:t>
            </a:r>
            <a:r>
              <a:rPr lang="hr-HR" dirty="0">
                <a:hlinkClick r:id="rId2"/>
              </a:rPr>
              <a:t>https://</a:t>
            </a:r>
            <a:r>
              <a:rPr lang="hr-HR" dirty="0" smtClean="0">
                <a:hlinkClick r:id="rId2"/>
              </a:rPr>
              <a:t>media-cldnry.s-nbcnews.com/image/upload/t_fit-1240w,f_auto,q_auto:best/newscms/2019_49/3128271/191202-auschwitz-decorations-mc-1202.JPG</a:t>
            </a:r>
            <a:endParaRPr lang="hr-HR" dirty="0" smtClean="0"/>
          </a:p>
          <a:p>
            <a:r>
              <a:rPr lang="hr-HR" dirty="0"/>
              <a:t>PHOTO 13: https://ip.index.hr/remote/bucket.index.hr/b/index/73962309-992b-4a36-baae-36390d8dc2c6.jpg?width=765</a:t>
            </a:r>
            <a:endParaRPr lang="hr-HR" dirty="0" smtClean="0"/>
          </a:p>
          <a:p>
            <a:r>
              <a:rPr lang="hr-HR" dirty="0" smtClean="0"/>
              <a:t>PHOTO 14</a:t>
            </a:r>
            <a:r>
              <a:rPr lang="hr-HR" dirty="0" smtClean="0">
                <a:solidFill>
                  <a:schemeClr val="tx1"/>
                </a:solidFill>
              </a:rPr>
              <a:t>: </a:t>
            </a:r>
            <a:r>
              <a:rPr lang="hr-HR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hr-HR" dirty="0" smtClean="0">
                <a:solidFill>
                  <a:schemeClr val="tx1"/>
                </a:solidFill>
                <a:hlinkClick r:id="rId3"/>
              </a:rPr>
              <a:t>ugc.futurelearn.com/uploads/images/43/f2/header_43f2f869-50da-4ca9-8ec0-d3b19352dd22.jpg</a:t>
            </a:r>
            <a:endParaRPr lang="hr-HR" dirty="0" smtClean="0">
              <a:solidFill>
                <a:schemeClr val="tx1"/>
              </a:solidFill>
            </a:endParaRPr>
          </a:p>
          <a:p>
            <a:r>
              <a:rPr lang="hr-HR" dirty="0" smtClean="0"/>
              <a:t>PHOTO 15: </a:t>
            </a:r>
            <a:r>
              <a:rPr lang="hr-HR" dirty="0"/>
              <a:t>https://ip.index.hr/remote/bucket.index.hr/b/index/f1ae4e4d-23b8-4c23-9761-5a4681ca01f3.jpg?width=765</a:t>
            </a:r>
          </a:p>
        </p:txBody>
      </p:sp>
    </p:spTree>
    <p:extLst>
      <p:ext uri="{BB962C8B-B14F-4D97-AF65-F5344CB8AC3E}">
        <p14:creationId xmlns:p14="http://schemas.microsoft.com/office/powerpoint/2010/main" val="363320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</a:t>
            </a:r>
            <a:r>
              <a:rPr lang="hr-HR" dirty="0" smtClean="0">
                <a:hlinkClick r:id="rId2"/>
              </a:rPr>
              <a:t>en.wikipedia.org/wiki/The_Holocaust</a:t>
            </a:r>
            <a:endParaRPr lang="hr-HR" dirty="0" smtClean="0"/>
          </a:p>
          <a:p>
            <a:r>
              <a:rPr lang="hr-HR" dirty="0"/>
              <a:t>https://www.enciklopedija.hr/natuknica.aspx?ID=25975</a:t>
            </a:r>
            <a:endParaRPr lang="hr-HR" dirty="0" smtClean="0"/>
          </a:p>
          <a:p>
            <a:r>
              <a:rPr lang="hr-HR" dirty="0">
                <a:hlinkClick r:id="rId3"/>
              </a:rPr>
              <a:t>https://</a:t>
            </a:r>
            <a:r>
              <a:rPr lang="hr-HR" dirty="0" smtClean="0">
                <a:hlinkClick r:id="rId3"/>
              </a:rPr>
              <a:t>encyclopedia.ushmm.org/content/en/article/introduction-to-the-holocaust</a:t>
            </a:r>
            <a:endParaRPr lang="hr-HR" dirty="0" smtClean="0"/>
          </a:p>
          <a:p>
            <a:r>
              <a:rPr lang="hr-HR" dirty="0"/>
              <a:t>https://www.history.com/topics/world-war-ii/the-holocaust</a:t>
            </a:r>
          </a:p>
        </p:txBody>
      </p:sp>
    </p:spTree>
    <p:extLst>
      <p:ext uri="{BB962C8B-B14F-4D97-AF65-F5344CB8AC3E}">
        <p14:creationId xmlns:p14="http://schemas.microsoft.com/office/powerpoint/2010/main" val="268364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WHAT IS THE HOLOCAUST?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Holocaust is a systematic and organized persecution of </a:t>
            </a:r>
            <a:r>
              <a:rPr lang="en-US" dirty="0" smtClean="0"/>
              <a:t>Jews</a:t>
            </a:r>
            <a:r>
              <a:rPr lang="hr-HR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/>
              <a:t>Nazis committed genocide against the Jews during World War II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/>
              <a:t>During the Holocaust, numerous concentration camps were </a:t>
            </a:r>
            <a:r>
              <a:rPr lang="en-US" dirty="0" smtClean="0"/>
              <a:t>opened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927" y="4205984"/>
            <a:ext cx="2814453" cy="2110840"/>
          </a:xfrm>
          <a:prstGeom prst="rect">
            <a:avLst/>
          </a:prstGeom>
        </p:spPr>
      </p:pic>
      <p:sp>
        <p:nvSpPr>
          <p:cNvPr id="12" name="Pravokutnik 11"/>
          <p:cNvSpPr/>
          <p:nvPr/>
        </p:nvSpPr>
        <p:spPr>
          <a:xfrm>
            <a:off x="4699659" y="6419460"/>
            <a:ext cx="1184988" cy="223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PHOTO3</a:t>
            </a:r>
            <a:endParaRPr lang="hr-HR" dirty="0"/>
          </a:p>
        </p:txBody>
      </p:sp>
      <p:sp>
        <p:nvSpPr>
          <p:cNvPr id="13" name="Pravokutnik 12"/>
          <p:cNvSpPr/>
          <p:nvPr/>
        </p:nvSpPr>
        <p:spPr>
          <a:xfrm>
            <a:off x="9943893" y="1856070"/>
            <a:ext cx="1343608" cy="223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  4</a:t>
            </a:r>
            <a:endParaRPr lang="hr-HR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86" y="236376"/>
            <a:ext cx="1545622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 OF THE HOLOCAUST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smtClean="0"/>
              <a:t>1933</a:t>
            </a:r>
            <a:r>
              <a:rPr lang="hr-HR" dirty="0" smtClean="0"/>
              <a:t>.</a:t>
            </a:r>
            <a:r>
              <a:rPr lang="en-US" dirty="0" smtClean="0"/>
              <a:t>, </a:t>
            </a:r>
            <a:r>
              <a:rPr lang="en-US" dirty="0"/>
              <a:t>the Nazis came to power. </a:t>
            </a:r>
            <a:endParaRPr lang="hr-HR" dirty="0" smtClean="0"/>
          </a:p>
          <a:p>
            <a:r>
              <a:rPr lang="en-US" dirty="0" smtClean="0"/>
              <a:t>They </a:t>
            </a:r>
            <a:r>
              <a:rPr lang="en-US" dirty="0"/>
              <a:t>ordered all Jewish books to be burned, and at that time Jews began to lose their freedom of speech and the freedom to spread their religion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/>
              <a:t>The Nazis started writing anti-Jewish laws.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911" y="3825551"/>
            <a:ext cx="3858683" cy="2582243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5252117" y="6512767"/>
            <a:ext cx="1362270" cy="1959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 5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1714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err="1"/>
              <a:t>Nuremberg</a:t>
            </a:r>
            <a:r>
              <a:rPr lang="hr-HR" dirty="0"/>
              <a:t> </a:t>
            </a:r>
            <a:r>
              <a:rPr lang="hr-HR" dirty="0" err="1"/>
              <a:t>Laws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371600" y="1820488"/>
            <a:ext cx="9601200" cy="3581400"/>
          </a:xfrm>
        </p:spPr>
        <p:txBody>
          <a:bodyPr/>
          <a:lstStyle/>
          <a:p>
            <a:r>
              <a:rPr lang="en-US" dirty="0"/>
              <a:t>The Nuremberg </a:t>
            </a:r>
            <a:r>
              <a:rPr lang="en-US" dirty="0" smtClean="0"/>
              <a:t>Laws </a:t>
            </a:r>
            <a:r>
              <a:rPr lang="en-US" dirty="0"/>
              <a:t>were enacted and entered into force in 1935 in Nazi Germany and remained in force until 1945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 smtClean="0"/>
              <a:t>In </a:t>
            </a:r>
            <a:r>
              <a:rPr lang="en-US" dirty="0"/>
              <a:t>those laws, they emphasized the persecution of Jews, Roma and other races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/>
              <a:t>By those laws, Jews were forbidden to marry Aryans, they did not have the right to vote, and Jews were considered the lowest race.</a:t>
            </a: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230" y="3339527"/>
            <a:ext cx="1969519" cy="313779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3320514" y="6425527"/>
            <a:ext cx="1343608" cy="236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 6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7618156" y="6559420"/>
            <a:ext cx="1147666" cy="205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 7</a:t>
            </a:r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184" y="3729448"/>
            <a:ext cx="3712268" cy="259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6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err="1"/>
              <a:t>Kristallnacht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371600" y="2086495"/>
            <a:ext cx="9601200" cy="3581400"/>
          </a:xfrm>
        </p:spPr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October 1938, 15,000 Jews were expelled from Germany and landed at the Polish </a:t>
            </a:r>
            <a:r>
              <a:rPr lang="en-US" dirty="0" smtClean="0"/>
              <a:t>border.</a:t>
            </a:r>
            <a:endParaRPr lang="hr-HR" dirty="0"/>
          </a:p>
          <a:p>
            <a:r>
              <a:rPr lang="en-US" dirty="0"/>
              <a:t>The Polish government refused to accept the Jews and about 5,000 of them remained in no man's land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/>
              <a:t>As a sign of revenge, a 17-year-old Jewish boy named Herschel </a:t>
            </a:r>
            <a:r>
              <a:rPr lang="en-US" dirty="0" err="1"/>
              <a:t>Grunspan</a:t>
            </a:r>
            <a:r>
              <a:rPr lang="en-US" dirty="0"/>
              <a:t> assassinated the consul of the German embassy in Paris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/>
              <a:t>Because of this assassination on the night of November 9, 1938, the Nazis destroyed synagogues and Jewish shop windows throughout Germany and Austria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hr-HR" dirty="0" err="1"/>
              <a:t>That</a:t>
            </a:r>
            <a:r>
              <a:rPr lang="hr-HR" dirty="0"/>
              <a:t> event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called</a:t>
            </a:r>
            <a:r>
              <a:rPr lang="hr-HR" dirty="0"/>
              <a:t> </a:t>
            </a:r>
            <a:r>
              <a:rPr lang="hr-HR" dirty="0" err="1"/>
              <a:t>Kristallnacht</a:t>
            </a:r>
            <a:r>
              <a:rPr lang="hr-HR" dirty="0"/>
              <a:t>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019" y="130979"/>
            <a:ext cx="2309885" cy="1864076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10300996" y="2086495"/>
            <a:ext cx="1119674" cy="176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 8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967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CONCENTRATION CAMPS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05840" y="1936866"/>
            <a:ext cx="9601200" cy="3581400"/>
          </a:xfrm>
        </p:spPr>
        <p:txBody>
          <a:bodyPr/>
          <a:lstStyle/>
          <a:p>
            <a:r>
              <a:rPr lang="en-US" dirty="0"/>
              <a:t>In 1941, Hitler decided to launch his project to destroy the Jews in Europe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/>
              <a:t>Jews were wanted by the secret police called the Gestapo and Jews were taken to camps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/>
              <a:t>Some of the </a:t>
            </a:r>
            <a:r>
              <a:rPr lang="en-US" dirty="0" err="1" smtClean="0"/>
              <a:t>mo</a:t>
            </a:r>
            <a:r>
              <a:rPr lang="hr-HR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famous camps were Auschwitz, </a:t>
            </a:r>
            <a:r>
              <a:rPr lang="en-US" dirty="0" err="1"/>
              <a:t>Belzec</a:t>
            </a:r>
            <a:r>
              <a:rPr lang="en-US" dirty="0"/>
              <a:t> and </a:t>
            </a:r>
            <a:r>
              <a:rPr lang="en-US" dirty="0" err="1" smtClean="0"/>
              <a:t>Sobibor</a:t>
            </a:r>
            <a:r>
              <a:rPr lang="hr-HR" dirty="0" smtClean="0"/>
              <a:t>.</a:t>
            </a:r>
          </a:p>
          <a:p>
            <a:r>
              <a:rPr lang="en-US" dirty="0"/>
              <a:t>The camps were used for the mass killing of Jews </a:t>
            </a:r>
            <a:r>
              <a:rPr lang="en-US" dirty="0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they</a:t>
            </a:r>
            <a:r>
              <a:rPr lang="en-US" dirty="0" smtClean="0"/>
              <a:t> </a:t>
            </a:r>
            <a:r>
              <a:rPr lang="en-US" dirty="0"/>
              <a:t>used Jews as free labor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/>
              <a:t>The largest death camp </a:t>
            </a:r>
            <a:r>
              <a:rPr lang="en-US" dirty="0" smtClean="0"/>
              <a:t>was</a:t>
            </a:r>
            <a:r>
              <a:rPr lang="hr-HR" dirty="0"/>
              <a:t> </a:t>
            </a:r>
            <a:r>
              <a:rPr lang="hr-HR" dirty="0" smtClean="0"/>
              <a:t>Auschwitz.</a:t>
            </a:r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534" y="4300785"/>
            <a:ext cx="2715209" cy="2038956"/>
          </a:xfrm>
          <a:prstGeom prst="rect">
            <a:avLst/>
          </a:prstGeom>
        </p:spPr>
      </p:pic>
      <p:sp>
        <p:nvSpPr>
          <p:cNvPr id="11" name="Pravokutnik 10"/>
          <p:cNvSpPr/>
          <p:nvPr/>
        </p:nvSpPr>
        <p:spPr>
          <a:xfrm>
            <a:off x="6172200" y="6473113"/>
            <a:ext cx="1140201" cy="179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 9</a:t>
            </a:r>
            <a:endParaRPr lang="hr-HR" dirty="0"/>
          </a:p>
        </p:txBody>
      </p:sp>
      <p:sp>
        <p:nvSpPr>
          <p:cNvPr id="12" name="Pravokutnik 11"/>
          <p:cNvSpPr/>
          <p:nvPr/>
        </p:nvSpPr>
        <p:spPr>
          <a:xfrm>
            <a:off x="10697313" y="2640044"/>
            <a:ext cx="1336144" cy="177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 10</a:t>
            </a:r>
            <a:endParaRPr lang="hr-HR" dirty="0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586" y="125558"/>
            <a:ext cx="173141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AUSCHWITZ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5221" y="1637608"/>
            <a:ext cx="9601200" cy="24356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Auschwitz is the largest concentration camp of the Second World War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/>
              <a:t>It was located in </a:t>
            </a:r>
            <a:r>
              <a:rPr lang="en-US" dirty="0" smtClean="0"/>
              <a:t>Poland</a:t>
            </a:r>
            <a:r>
              <a:rPr lang="hr-HR" dirty="0" smtClean="0"/>
              <a:t>.</a:t>
            </a:r>
          </a:p>
          <a:p>
            <a:r>
              <a:rPr lang="en-US" dirty="0"/>
              <a:t>Auschwitz was an extermination camp for the Jews and it was a labor camp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/>
              <a:t>Auschwitz was famous for its gas chambers.</a:t>
            </a:r>
          </a:p>
          <a:p>
            <a:r>
              <a:rPr lang="hr-HR" dirty="0" smtClean="0"/>
              <a:t>M</a:t>
            </a:r>
            <a:r>
              <a:rPr lang="en-US" dirty="0" err="1" smtClean="0"/>
              <a:t>ost</a:t>
            </a:r>
            <a:r>
              <a:rPr lang="en-US" dirty="0" smtClean="0"/>
              <a:t> </a:t>
            </a:r>
            <a:r>
              <a:rPr lang="en-US" dirty="0"/>
              <a:t>of the victims were killed in gas chambers</a:t>
            </a:r>
            <a:r>
              <a:rPr lang="en-US" dirty="0" smtClean="0"/>
              <a:t>,</a:t>
            </a:r>
            <a:endParaRPr lang="hr-HR" dirty="0" smtClean="0"/>
          </a:p>
          <a:p>
            <a:r>
              <a:rPr lang="en-US" dirty="0"/>
              <a:t>About 1 million people were killed in Auschwitz, but the exact number is unknown.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012056"/>
            <a:ext cx="4078777" cy="254668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004" y="4012056"/>
            <a:ext cx="3713711" cy="2477436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2790502" y="6619922"/>
            <a:ext cx="1240971" cy="23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 11</a:t>
            </a:r>
            <a:endParaRPr lang="hr-HR" dirty="0"/>
          </a:p>
        </p:txBody>
      </p:sp>
      <p:sp>
        <p:nvSpPr>
          <p:cNvPr id="10" name="Pravokutnik 9"/>
          <p:cNvSpPr/>
          <p:nvPr/>
        </p:nvSpPr>
        <p:spPr>
          <a:xfrm>
            <a:off x="8948058" y="6615109"/>
            <a:ext cx="1315616" cy="238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PHOTO12</a:t>
            </a:r>
            <a:endParaRPr lang="hr-HR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859" y="410548"/>
            <a:ext cx="2557672" cy="1835506"/>
          </a:xfrm>
          <a:prstGeom prst="rect">
            <a:avLst/>
          </a:prstGeom>
        </p:spPr>
      </p:pic>
      <p:sp>
        <p:nvSpPr>
          <p:cNvPr id="12" name="Pravokutnik 11"/>
          <p:cNvSpPr/>
          <p:nvPr/>
        </p:nvSpPr>
        <p:spPr>
          <a:xfrm>
            <a:off x="10263673" y="2360645"/>
            <a:ext cx="1334277" cy="270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 13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853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CONSEQUENCES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the Holocaust, around 6 million Jews were killed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/>
              <a:t>The Roma were the second nation to be victims of the Holocaust</a:t>
            </a:r>
            <a:r>
              <a:rPr lang="en-US" dirty="0" smtClean="0"/>
              <a:t>.</a:t>
            </a:r>
            <a:endParaRPr lang="hr-HR" dirty="0" smtClean="0"/>
          </a:p>
          <a:p>
            <a:r>
              <a:rPr lang="en-US" dirty="0"/>
              <a:t>Holocaust Remembrance Day is held on January </a:t>
            </a:r>
            <a:r>
              <a:rPr lang="en-US" dirty="0" smtClean="0"/>
              <a:t>27</a:t>
            </a:r>
            <a:r>
              <a:rPr lang="hr-HR" dirty="0" err="1" smtClean="0"/>
              <a:t>th</a:t>
            </a:r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563101"/>
            <a:ext cx="3907927" cy="2603656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2518465" y="6344816"/>
            <a:ext cx="1614196" cy="233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 14</a:t>
            </a:r>
            <a:endParaRPr lang="hr-HR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412" y="3593352"/>
            <a:ext cx="4719441" cy="2751464"/>
          </a:xfrm>
          <a:prstGeom prst="rect">
            <a:avLst/>
          </a:prstGeom>
        </p:spPr>
      </p:pic>
      <p:sp>
        <p:nvSpPr>
          <p:cNvPr id="11" name="Pravokutnik 10"/>
          <p:cNvSpPr/>
          <p:nvPr/>
        </p:nvSpPr>
        <p:spPr>
          <a:xfrm>
            <a:off x="8257592" y="6433456"/>
            <a:ext cx="1408922" cy="289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PHOTO 15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8560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46245" y="2094721"/>
            <a:ext cx="9601200" cy="2654559"/>
          </a:xfrm>
        </p:spPr>
        <p:txBody>
          <a:bodyPr>
            <a:normAutofit/>
          </a:bodyPr>
          <a:lstStyle/>
          <a:p>
            <a:pPr algn="ctr"/>
            <a:r>
              <a:rPr lang="hr-HR" sz="6000" dirty="0" smtClean="0"/>
              <a:t>THANKS FOR YOUR ATTENTION!</a:t>
            </a:r>
            <a:endParaRPr lang="hr-HR" sz="60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97151" y="5159829"/>
            <a:ext cx="4170782" cy="951722"/>
          </a:xfr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2938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Žetva</Template>
  <TotalTime>170</TotalTime>
  <Words>585</Words>
  <Application>Microsoft Office PowerPoint</Application>
  <PresentationFormat>Široki zaslon</PresentationFormat>
  <Paragraphs>74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1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3" baseType="lpstr">
      <vt:lpstr>Franklin Gothic Book</vt:lpstr>
      <vt:lpstr>Crop</vt:lpstr>
      <vt:lpstr>THE HOLOCAUST</vt:lpstr>
      <vt:lpstr>WHAT IS THE HOLOCAUST?</vt:lpstr>
      <vt:lpstr>THE BEGINNING OF THE HOLOCAUST</vt:lpstr>
      <vt:lpstr>Nuremberg Laws</vt:lpstr>
      <vt:lpstr>Kristallnacht</vt:lpstr>
      <vt:lpstr>CONCENTRATION CAMPS</vt:lpstr>
      <vt:lpstr>AUSCHWITZ</vt:lpstr>
      <vt:lpstr>CONSEQUENCES</vt:lpstr>
      <vt:lpstr>THANKS FOR YOUR ATTENTION!</vt:lpstr>
      <vt:lpstr>Literature: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HOLOCAUST</dc:title>
  <dc:creator>Korisnik</dc:creator>
  <cp:lastModifiedBy>DANIJEL</cp:lastModifiedBy>
  <cp:revision>18</cp:revision>
  <dcterms:created xsi:type="dcterms:W3CDTF">2023-01-24T13:16:09Z</dcterms:created>
  <dcterms:modified xsi:type="dcterms:W3CDTF">2023-01-27T12:52:00Z</dcterms:modified>
</cp:coreProperties>
</file>