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C62470-6C19-4113-9C4D-9D8B0B6593C8}" v="189" dt="2023-02-14T10:20:43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sky, outdoor, ground, blue&#10;&#10;Description automatically generated">
            <a:extLst>
              <a:ext uri="{FF2B5EF4-FFF2-40B4-BE49-F238E27FC236}">
                <a16:creationId xmlns:a16="http://schemas.microsoft.com/office/drawing/2014/main" id="{1B451530-5E23-6758-0BBE-D93F91A39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3" b="20078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  <a:cs typeface="Calibri Light" panose="020F0302020204030204"/>
              </a:rPr>
              <a:t>UN</a:t>
            </a:r>
            <a:r>
              <a:rPr lang="hr-HR" sz="9600" dirty="0">
                <a:solidFill>
                  <a:srgbClr val="FFFFFF"/>
                </a:solidFill>
                <a:cs typeface="Calibri Light" panose="020F0302020204030204"/>
              </a:rPr>
              <a:t>I</a:t>
            </a:r>
            <a:r>
              <a:rPr lang="en-US" sz="9600" dirty="0">
                <a:solidFill>
                  <a:srgbClr val="FFFFFF"/>
                </a:solidFill>
                <a:cs typeface="Calibri Light" panose="020F0302020204030204"/>
              </a:rPr>
              <a:t>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  <a:cs typeface="Calibri"/>
              </a:rPr>
              <a:t>Miron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Mi</a:t>
            </a:r>
            <a:r>
              <a:rPr lang="hr-HR" dirty="0">
                <a:solidFill>
                  <a:srgbClr val="FFFFFF"/>
                </a:solidFill>
                <a:cs typeface="Calibri"/>
              </a:rPr>
              <a:t>č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ić</a:t>
            </a:r>
            <a:r>
              <a:rPr lang="hr-HR" dirty="0">
                <a:solidFill>
                  <a:srgbClr val="FFFFFF"/>
                </a:solidFill>
                <a:cs typeface="Calibri"/>
              </a:rPr>
              <a:t>, 2.a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DB0D0-D6C3-DDA3-D684-59CE58D85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617" y="644912"/>
            <a:ext cx="3932237" cy="38115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ea typeface="+mn-lt"/>
                <a:cs typeface="+mn-lt"/>
              </a:rPr>
              <a:t>04.02.2023. </a:t>
            </a:r>
            <a:r>
              <a:rPr lang="en-US" sz="2800" dirty="0" err="1">
                <a:ea typeface="+mn-lt"/>
                <a:cs typeface="+mn-lt"/>
              </a:rPr>
              <a:t>godine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bili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smo</a:t>
            </a:r>
            <a:r>
              <a:rPr lang="en-US" sz="2800" dirty="0">
                <a:ea typeface="+mn-lt"/>
                <a:cs typeface="+mn-lt"/>
              </a:rPr>
              <a:t> s </a:t>
            </a:r>
            <a:r>
              <a:rPr lang="en-US" sz="2800" dirty="0" err="1">
                <a:ea typeface="+mn-lt"/>
                <a:cs typeface="+mn-lt"/>
              </a:rPr>
              <a:t>profesor</a:t>
            </a:r>
            <a:r>
              <a:rPr lang="hr-HR" sz="2800" dirty="0">
                <a:ea typeface="+mn-lt"/>
                <a:cs typeface="+mn-lt"/>
              </a:rPr>
              <a:t>ima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Benjaminom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Dobutovićem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hr-HR" sz="2800" dirty="0">
                <a:ea typeface="+mn-lt"/>
                <a:cs typeface="+mn-lt"/>
              </a:rPr>
              <a:t>i </a:t>
            </a:r>
            <a:r>
              <a:rPr lang="en-US" sz="2800" dirty="0" err="1">
                <a:ea typeface="+mn-lt"/>
                <a:cs typeface="+mn-lt"/>
              </a:rPr>
              <a:t>Ivicom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hr-HR" sz="2800" dirty="0">
                <a:ea typeface="+mn-lt"/>
                <a:cs typeface="+mn-lt"/>
              </a:rPr>
              <a:t>Živković </a:t>
            </a:r>
            <a:r>
              <a:rPr lang="en-US" sz="2800" dirty="0">
                <a:ea typeface="+mn-lt"/>
                <a:cs typeface="+mn-lt"/>
              </a:rPr>
              <a:t>u </a:t>
            </a:r>
            <a:r>
              <a:rPr lang="en-US" sz="2800" dirty="0" err="1">
                <a:ea typeface="+mn-lt"/>
                <a:cs typeface="+mn-lt"/>
              </a:rPr>
              <a:t>posjetu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tvornici</a:t>
            </a:r>
            <a:r>
              <a:rPr lang="en-US" sz="2800" dirty="0">
                <a:ea typeface="+mn-lt"/>
                <a:cs typeface="+mn-lt"/>
              </a:rPr>
              <a:t> „UNIOR“ u </a:t>
            </a:r>
            <a:r>
              <a:rPr lang="en-US" sz="2800" dirty="0" err="1">
                <a:ea typeface="+mn-lt"/>
                <a:cs typeface="+mn-lt"/>
              </a:rPr>
              <a:t>Vinkovcima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koja</a:t>
            </a:r>
            <a:r>
              <a:rPr lang="en-US" sz="2800" dirty="0">
                <a:ea typeface="+mn-lt"/>
                <a:cs typeface="+mn-lt"/>
              </a:rPr>
              <a:t> je </a:t>
            </a:r>
            <a:r>
              <a:rPr lang="en-US" sz="2800" dirty="0" err="1">
                <a:ea typeface="+mn-lt"/>
                <a:cs typeface="+mn-lt"/>
              </a:rPr>
              <a:t>dio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Unior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grupe</a:t>
            </a:r>
            <a:r>
              <a:rPr lang="en-US" sz="2800" dirty="0">
                <a:ea typeface="+mn-lt"/>
                <a:cs typeface="+mn-lt"/>
              </a:rPr>
              <a:t> od 2005. </a:t>
            </a:r>
            <a:r>
              <a:rPr lang="en-US" sz="2800" dirty="0" err="1">
                <a:ea typeface="+mn-lt"/>
                <a:cs typeface="+mn-lt"/>
              </a:rPr>
              <a:t>godine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među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najvažnijim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dobavljačima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automobilskih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dirty="0" err="1">
                <a:ea typeface="+mn-lt"/>
                <a:cs typeface="+mn-lt"/>
              </a:rPr>
              <a:t>dijelova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najuglednijih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europskih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proizvođača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automobila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njihovih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dobavljača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 sz="2800" dirty="0">
              <a:cs typeface="Calibri"/>
            </a:endParaRPr>
          </a:p>
        </p:txBody>
      </p:sp>
      <p:pic>
        <p:nvPicPr>
          <p:cNvPr id="14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C4ACD70C-2C27-881C-C002-98BFD8BE9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6740" y="2182477"/>
            <a:ext cx="3876175" cy="2904625"/>
          </a:xfrm>
        </p:spPr>
      </p:pic>
    </p:spTree>
    <p:extLst>
      <p:ext uri="{BB962C8B-B14F-4D97-AF65-F5344CB8AC3E}">
        <p14:creationId xmlns:p14="http://schemas.microsoft.com/office/powerpoint/2010/main" val="5906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E056F0C-11D2-195A-F143-C2FD1A52D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0F3A9-2126-2DF5-F5D6-5474F9871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93567"/>
            <a:ext cx="3932237" cy="545849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sz="2800" dirty="0">
              <a:ea typeface="+mn-lt"/>
              <a:cs typeface="+mn-lt"/>
            </a:endParaRPr>
          </a:p>
          <a:p>
            <a:r>
              <a:rPr lang="hr-HR" sz="2800" dirty="0">
                <a:ea typeface="+mn-lt"/>
                <a:cs typeface="+mn-lt"/>
              </a:rPr>
              <a:t>Tijekom </a:t>
            </a:r>
            <a:r>
              <a:rPr lang="en-US" sz="2800" dirty="0" err="1">
                <a:ea typeface="+mn-lt"/>
                <a:cs typeface="+mn-lt"/>
              </a:rPr>
              <a:t>posjet</a:t>
            </a:r>
            <a:r>
              <a:rPr lang="hr-HR" sz="2800" dirty="0">
                <a:ea typeface="+mn-lt"/>
                <a:cs typeface="+mn-lt"/>
              </a:rPr>
              <a:t>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imali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smo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priliku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vidjeti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proizvodnju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zahtjevnih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dijelova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podvozja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upravljačkih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sustava</a:t>
            </a:r>
            <a:r>
              <a:rPr lang="en-US" sz="2800" dirty="0">
                <a:ea typeface="+mn-lt"/>
                <a:cs typeface="+mn-lt"/>
              </a:rPr>
              <a:t> koji </a:t>
            </a:r>
            <a:r>
              <a:rPr lang="en-US" sz="2800" dirty="0" err="1">
                <a:ea typeface="+mn-lt"/>
                <a:cs typeface="+mn-lt"/>
              </a:rPr>
              <a:t>su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podložni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visokim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sigurnosnim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zahtjevima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94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0B9B9AB-DF14-CBB2-3EDE-D66080CC7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0382" b="14618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B96687-0421-4EA4-CF86-42114B13AF75}"/>
              </a:ext>
            </a:extLst>
          </p:cNvPr>
          <p:cNvSpPr txBox="1"/>
          <p:nvPr/>
        </p:nvSpPr>
        <p:spPr>
          <a:xfrm>
            <a:off x="1600952" y="464836"/>
            <a:ext cx="9792471" cy="317142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Da bi </a:t>
            </a:r>
            <a:r>
              <a:rPr lang="en-US" sz="1900" dirty="0" err="1">
                <a:solidFill>
                  <a:srgbClr val="FFFFFF"/>
                </a:solidFill>
              </a:rPr>
              <a:t>proizveli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kvalitetan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gotov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proizvod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potrebna</a:t>
            </a:r>
            <a:r>
              <a:rPr lang="en-US" sz="1900" dirty="0">
                <a:solidFill>
                  <a:srgbClr val="FFFFFF"/>
                </a:solidFill>
              </a:rPr>
              <a:t> je </a:t>
            </a:r>
            <a:r>
              <a:rPr lang="en-US" sz="1900" dirty="0" err="1">
                <a:solidFill>
                  <a:srgbClr val="FFFFFF"/>
                </a:solidFill>
              </a:rPr>
              <a:t>kvalitetna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sirovina</a:t>
            </a:r>
            <a:r>
              <a:rPr lang="en-US" sz="1900" dirty="0">
                <a:solidFill>
                  <a:srgbClr val="FFFFFF"/>
                </a:solidFill>
              </a:rPr>
              <a:t>, </a:t>
            </a:r>
            <a:r>
              <a:rPr lang="en-US" sz="1900" dirty="0" err="1">
                <a:solidFill>
                  <a:srgbClr val="FFFFFF"/>
                </a:solidFill>
              </a:rPr>
              <a:t>odnosno</a:t>
            </a:r>
            <a:r>
              <a:rPr lang="en-US" sz="1900" dirty="0">
                <a:solidFill>
                  <a:srgbClr val="FFFFFF"/>
                </a:solidFill>
              </a:rPr>
              <a:t> u </a:t>
            </a:r>
            <a:r>
              <a:rPr lang="en-US" sz="1900" dirty="0" err="1">
                <a:solidFill>
                  <a:srgbClr val="FFFFFF"/>
                </a:solidFill>
              </a:rPr>
              <a:t>slučaju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tvorniceUnior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kvalitetan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čelik</a:t>
            </a:r>
            <a:r>
              <a:rPr lang="en-US" sz="1900" dirty="0">
                <a:solidFill>
                  <a:srgbClr val="FFFFFF"/>
                </a:solidFill>
              </a:rPr>
              <a:t> koji se </a:t>
            </a:r>
            <a:r>
              <a:rPr lang="en-US" sz="1900" dirty="0" err="1">
                <a:solidFill>
                  <a:srgbClr val="FFFFFF"/>
                </a:solidFill>
              </a:rPr>
              <a:t>tamo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lomi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siječe</a:t>
            </a:r>
            <a:r>
              <a:rPr lang="en-US" sz="1900" dirty="0">
                <a:solidFill>
                  <a:srgbClr val="FFFFFF"/>
                </a:solidFill>
              </a:rPr>
              <a:t>, </a:t>
            </a:r>
            <a:r>
              <a:rPr lang="en-US" sz="1900" dirty="0" err="1">
                <a:solidFill>
                  <a:srgbClr val="FFFFFF"/>
                </a:solidFill>
              </a:rPr>
              <a:t>zagrijava</a:t>
            </a:r>
            <a:r>
              <a:rPr lang="en-US" sz="1900" dirty="0">
                <a:solidFill>
                  <a:srgbClr val="FFFFFF"/>
                </a:solidFill>
              </a:rPr>
              <a:t>, </a:t>
            </a:r>
            <a:r>
              <a:rPr lang="en-US" sz="1900" dirty="0" err="1">
                <a:solidFill>
                  <a:srgbClr val="FFFFFF"/>
                </a:solidFill>
              </a:rPr>
              <a:t>kuje</a:t>
            </a:r>
            <a:r>
              <a:rPr lang="en-US" sz="1900" dirty="0">
                <a:solidFill>
                  <a:srgbClr val="FFFFFF"/>
                </a:solidFill>
              </a:rPr>
              <a:t>, </a:t>
            </a:r>
            <a:r>
              <a:rPr lang="en-US" sz="1900" dirty="0" err="1">
                <a:solidFill>
                  <a:srgbClr val="FFFFFF"/>
                </a:solidFill>
              </a:rPr>
              <a:t>te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prenosi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na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kovačke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preše</a:t>
            </a:r>
            <a:r>
              <a:rPr lang="en-US" sz="1900" dirty="0">
                <a:solidFill>
                  <a:srgbClr val="FFFFFF"/>
                </a:solidFill>
              </a:rPr>
              <a:t>. </a:t>
            </a:r>
            <a:endParaRPr lang="en-US" sz="1900" dirty="0" err="1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Nakon</a:t>
            </a:r>
            <a:r>
              <a:rPr lang="hr-HR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kovačkih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preša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otkivci</a:t>
            </a:r>
            <a:r>
              <a:rPr lang="en-US" sz="1900" dirty="0">
                <a:solidFill>
                  <a:srgbClr val="FFFFFF"/>
                </a:solidFill>
              </a:rPr>
              <a:t> se </a:t>
            </a:r>
            <a:r>
              <a:rPr lang="en-US" sz="1900" dirty="0" err="1">
                <a:solidFill>
                  <a:srgbClr val="FFFFFF"/>
                </a:solidFill>
              </a:rPr>
              <a:t>prenose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na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pjeskarenje</a:t>
            </a:r>
            <a:r>
              <a:rPr lang="en-US" sz="1900" dirty="0">
                <a:solidFill>
                  <a:srgbClr val="FFFFFF"/>
                </a:solidFill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Svi </a:t>
            </a:r>
            <a:r>
              <a:rPr lang="en-US" sz="1900" dirty="0" err="1">
                <a:solidFill>
                  <a:srgbClr val="FFFFFF"/>
                </a:solidFill>
              </a:rPr>
              <a:t>otkivci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prolaze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kontrolu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kvalitete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kroz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magnatest</a:t>
            </a:r>
            <a:r>
              <a:rPr lang="en-US" sz="1900" dirty="0">
                <a:solidFill>
                  <a:srgbClr val="FFFFFF"/>
                </a:solidFill>
              </a:rPr>
              <a:t>, </a:t>
            </a:r>
            <a:r>
              <a:rPr lang="en-US" sz="1900" dirty="0" err="1">
                <a:solidFill>
                  <a:srgbClr val="FFFFFF"/>
                </a:solidFill>
              </a:rPr>
              <a:t>vizualnu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kontrolu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kontrolu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kroz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feroflux</a:t>
            </a:r>
            <a:r>
              <a:rPr lang="en-US" sz="1900" dirty="0">
                <a:solidFill>
                  <a:srgbClr val="FFFFFF"/>
                </a:solidFill>
              </a:rPr>
              <a:t>.</a:t>
            </a:r>
            <a:endParaRPr lang="en-US" sz="1900" dirty="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Osim</a:t>
            </a:r>
            <a:r>
              <a:rPr lang="en-US" sz="1900" dirty="0">
                <a:solidFill>
                  <a:srgbClr val="FFFFFF"/>
                </a:solidFill>
              </a:rPr>
              <a:t> toga </a:t>
            </a:r>
            <a:r>
              <a:rPr lang="en-US" sz="1900" dirty="0" err="1">
                <a:solidFill>
                  <a:srgbClr val="FFFFFF"/>
                </a:solidFill>
              </a:rPr>
              <a:t>otkivci</a:t>
            </a:r>
            <a:r>
              <a:rPr lang="en-US" sz="1900" dirty="0">
                <a:solidFill>
                  <a:srgbClr val="FFFFFF"/>
                </a:solidFill>
              </a:rPr>
              <a:t> se </a:t>
            </a:r>
            <a:r>
              <a:rPr lang="en-US" sz="1900" dirty="0" err="1">
                <a:solidFill>
                  <a:srgbClr val="FFFFFF"/>
                </a:solidFill>
              </a:rPr>
              <a:t>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labaratorijski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ispituju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na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aparatima</a:t>
            </a:r>
            <a:r>
              <a:rPr lang="en-US" sz="1900" dirty="0">
                <a:solidFill>
                  <a:srgbClr val="FFFFFF"/>
                </a:solidFill>
              </a:rPr>
              <a:t> za </a:t>
            </a:r>
            <a:r>
              <a:rPr lang="en-US" sz="1900" dirty="0" err="1">
                <a:solidFill>
                  <a:srgbClr val="FFFFFF"/>
                </a:solidFill>
              </a:rPr>
              <a:t>ispitivanje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tvrdoće</a:t>
            </a:r>
            <a:r>
              <a:rPr lang="en-US" sz="1900" dirty="0">
                <a:solidFill>
                  <a:srgbClr val="FFFFFF"/>
                </a:solidFill>
              </a:rPr>
              <a:t>, </a:t>
            </a:r>
            <a:r>
              <a:rPr lang="en-US" sz="1900" dirty="0" err="1">
                <a:solidFill>
                  <a:srgbClr val="FFFFFF"/>
                </a:solidFill>
              </a:rPr>
              <a:t>te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kroz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mikroskop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i</a:t>
            </a:r>
            <a:r>
              <a:rPr lang="en-US" sz="1900" dirty="0">
                <a:solidFill>
                  <a:srgbClr val="FFFFFF"/>
                </a:solidFill>
              </a:rPr>
              <a:t> 3D Ferranti </a:t>
            </a:r>
            <a:r>
              <a:rPr lang="en-US" sz="1900" dirty="0" err="1">
                <a:solidFill>
                  <a:srgbClr val="FFFFFF"/>
                </a:solidFill>
              </a:rPr>
              <a:t>stroj</a:t>
            </a:r>
            <a:r>
              <a:rPr lang="en-US" sz="1900" dirty="0">
                <a:solidFill>
                  <a:srgbClr val="FFFFFF"/>
                </a:solidFill>
              </a:rPr>
              <a:t> za </a:t>
            </a:r>
            <a:r>
              <a:rPr lang="en-US" sz="1900" dirty="0" err="1">
                <a:solidFill>
                  <a:srgbClr val="FFFFFF"/>
                </a:solidFill>
              </a:rPr>
              <a:t>ispitivanjesvih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kuteva</a:t>
            </a:r>
            <a:r>
              <a:rPr lang="en-US" sz="1900" dirty="0">
                <a:solidFill>
                  <a:srgbClr val="FFFFFF"/>
                </a:solidFill>
              </a:rPr>
              <a:t> </a:t>
            </a:r>
            <a:r>
              <a:rPr lang="en-US" sz="1900" dirty="0" err="1">
                <a:solidFill>
                  <a:srgbClr val="FFFFFF"/>
                </a:solidFill>
              </a:rPr>
              <a:t>otkivaka</a:t>
            </a:r>
            <a:r>
              <a:rPr lang="en-US" sz="1900" dirty="0">
                <a:solidFill>
                  <a:srgbClr val="FFFFFF"/>
                </a:solidFill>
              </a:rPr>
              <a:t>.</a:t>
            </a:r>
            <a:endParaRPr lang="en-US" sz="1900" dirty="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3860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ceiling&#10;&#10;Description automatically generated">
            <a:extLst>
              <a:ext uri="{FF2B5EF4-FFF2-40B4-BE49-F238E27FC236}">
                <a16:creationId xmlns:a16="http://schemas.microsoft.com/office/drawing/2014/main" id="{C3AD51E0-5584-BCDD-D7C4-DA3D4A313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AB6A8-E827-E5FB-714E-C50FD4987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577" y="1275348"/>
            <a:ext cx="3932237" cy="547595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sz="2800" dirty="0">
              <a:ea typeface="+mn-lt"/>
              <a:cs typeface="+mn-lt"/>
            </a:endParaRPr>
          </a:p>
          <a:p>
            <a:r>
              <a:rPr lang="en-US" sz="2800" dirty="0" err="1">
                <a:ea typeface="+mn-lt"/>
                <a:cs typeface="+mn-lt"/>
              </a:rPr>
              <a:t>Tvornica</a:t>
            </a:r>
            <a:r>
              <a:rPr lang="en-US" sz="2800" dirty="0">
                <a:ea typeface="+mn-lt"/>
                <a:cs typeface="+mn-lt"/>
              </a:rPr>
              <a:t> je </a:t>
            </a:r>
            <a:r>
              <a:rPr lang="en-US" sz="2800" dirty="0" err="1">
                <a:ea typeface="+mn-lt"/>
                <a:cs typeface="+mn-lt"/>
              </a:rPr>
              <a:t>specijalizirana</a:t>
            </a:r>
            <a:r>
              <a:rPr lang="en-US" sz="2800" dirty="0">
                <a:ea typeface="+mn-lt"/>
                <a:cs typeface="+mn-lt"/>
              </a:rPr>
              <a:t> za </a:t>
            </a:r>
            <a:r>
              <a:rPr lang="en-US" sz="2800" dirty="0" err="1">
                <a:ea typeface="+mn-lt"/>
                <a:cs typeface="+mn-lt"/>
              </a:rPr>
              <a:t>kovanje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otkivaka</a:t>
            </a:r>
            <a:r>
              <a:rPr lang="en-US" sz="2800" dirty="0">
                <a:ea typeface="+mn-lt"/>
                <a:cs typeface="+mn-lt"/>
              </a:rPr>
              <a:t> do 2 kg, </a:t>
            </a:r>
            <a:r>
              <a:rPr lang="en-US" sz="2800" dirty="0" err="1">
                <a:ea typeface="+mn-lt"/>
                <a:cs typeface="+mn-lt"/>
              </a:rPr>
              <a:t>mjesečne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proizvodnje</a:t>
            </a:r>
            <a:r>
              <a:rPr lang="en-US" sz="2800" dirty="0">
                <a:ea typeface="+mn-lt"/>
                <a:cs typeface="+mn-lt"/>
              </a:rPr>
              <a:t> do 450 t, a </a:t>
            </a:r>
            <a:r>
              <a:rPr lang="en-US" sz="2800" dirty="0" err="1">
                <a:ea typeface="+mn-lt"/>
                <a:cs typeface="+mn-lt"/>
              </a:rPr>
              <a:t>tradicija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kovanja</a:t>
            </a:r>
            <a:r>
              <a:rPr lang="en-US" sz="2800" dirty="0">
                <a:ea typeface="+mn-lt"/>
                <a:cs typeface="+mn-lt"/>
              </a:rPr>
              <a:t> u </a:t>
            </a:r>
            <a:r>
              <a:rPr lang="en-US" sz="2800" dirty="0" err="1">
                <a:ea typeface="+mn-lt"/>
                <a:cs typeface="+mn-lt"/>
              </a:rPr>
              <a:t>Vinkovcima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seže</a:t>
            </a:r>
            <a:r>
              <a:rPr lang="en-US" sz="2800" dirty="0">
                <a:ea typeface="+mn-lt"/>
                <a:cs typeface="+mn-lt"/>
              </a:rPr>
              <a:t> od 1927. </a:t>
            </a:r>
            <a:r>
              <a:rPr lang="en-US" sz="2800" dirty="0" err="1">
                <a:ea typeface="+mn-lt"/>
                <a:cs typeface="+mn-lt"/>
              </a:rPr>
              <a:t>godine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gdje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su</a:t>
            </a:r>
            <a:r>
              <a:rPr lang="en-US" sz="2800" dirty="0">
                <a:ea typeface="+mn-lt"/>
                <a:cs typeface="+mn-lt"/>
              </a:rPr>
              <a:t> se </a:t>
            </a:r>
            <a:r>
              <a:rPr lang="en-US" sz="2800" dirty="0" err="1">
                <a:ea typeface="+mn-lt"/>
                <a:cs typeface="+mn-lt"/>
              </a:rPr>
              <a:t>prvotno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kovali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poljoprivredni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alati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dijelovi</a:t>
            </a:r>
            <a:r>
              <a:rPr lang="en-US" sz="2800" dirty="0">
                <a:ea typeface="+mn-lt"/>
                <a:cs typeface="+mn-lt"/>
              </a:rPr>
              <a:t> za </a:t>
            </a:r>
            <a:r>
              <a:rPr lang="en-US" sz="2800" dirty="0" err="1">
                <a:ea typeface="+mn-lt"/>
                <a:cs typeface="+mn-lt"/>
              </a:rPr>
              <a:t>kućanske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peći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 sz="2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7526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14A33-E5B9-4104-F026-7F6E9105E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498" y="453190"/>
            <a:ext cx="3932237" cy="573664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hr-HR" sz="2800" dirty="0">
              <a:ea typeface="+mn-lt"/>
              <a:cs typeface="+mn-lt"/>
            </a:endParaRPr>
          </a:p>
          <a:p>
            <a:r>
              <a:rPr lang="en-US" sz="2800" dirty="0" err="1">
                <a:ea typeface="+mn-lt"/>
                <a:cs typeface="+mn-lt"/>
              </a:rPr>
              <a:t>Ovaj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posjet</a:t>
            </a:r>
            <a:r>
              <a:rPr lang="en-US" sz="2800" dirty="0">
                <a:ea typeface="+mn-lt"/>
                <a:cs typeface="+mn-lt"/>
              </a:rPr>
              <a:t> je </a:t>
            </a:r>
            <a:r>
              <a:rPr lang="en-US" sz="2800" dirty="0" err="1">
                <a:ea typeface="+mn-lt"/>
                <a:cs typeface="+mn-lt"/>
              </a:rPr>
              <a:t>ostavio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dubok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dojam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mene</a:t>
            </a:r>
            <a:r>
              <a:rPr lang="en-US" sz="2800" dirty="0">
                <a:ea typeface="+mn-lt"/>
                <a:cs typeface="+mn-lt"/>
              </a:rPr>
              <a:t> u </a:t>
            </a:r>
            <a:r>
              <a:rPr lang="en-US" sz="2800" dirty="0" err="1">
                <a:ea typeface="+mn-lt"/>
                <a:cs typeface="+mn-lt"/>
              </a:rPr>
              <a:t>nadi</a:t>
            </a:r>
            <a:r>
              <a:rPr lang="en-US" sz="2800" dirty="0">
                <a:ea typeface="+mn-lt"/>
                <a:cs typeface="+mn-lt"/>
              </a:rPr>
              <a:t> da </a:t>
            </a:r>
            <a:r>
              <a:rPr lang="en-US" sz="2800" dirty="0" err="1">
                <a:ea typeface="+mn-lt"/>
                <a:cs typeface="+mn-lt"/>
              </a:rPr>
              <a:t>ćemo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sljedeće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vježbe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odraditi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posjetom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dirty="0" err="1">
                <a:ea typeface="+mn-lt"/>
                <a:cs typeface="+mn-lt"/>
              </a:rPr>
              <a:t>tvornici</a:t>
            </a:r>
            <a:r>
              <a:rPr lang="en-US" sz="2800" dirty="0">
                <a:ea typeface="+mn-lt"/>
                <a:cs typeface="+mn-lt"/>
              </a:rPr>
              <a:t> Rimac </a:t>
            </a:r>
            <a:r>
              <a:rPr lang="en-US" sz="2800" dirty="0" err="1">
                <a:ea typeface="+mn-lt"/>
                <a:cs typeface="+mn-lt"/>
              </a:rPr>
              <a:t>Automobili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ili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možda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nekom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njemačkom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proizvođaču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automobila</a:t>
            </a:r>
            <a:r>
              <a:rPr lang="en-US" sz="2800" dirty="0">
                <a:ea typeface="+mn-lt"/>
                <a:cs typeface="+mn-lt"/>
              </a:rPr>
              <a:t>, </a:t>
            </a:r>
            <a:r>
              <a:rPr lang="en-US" sz="2800" dirty="0" err="1">
                <a:ea typeface="+mn-lt"/>
                <a:cs typeface="+mn-lt"/>
              </a:rPr>
              <a:t>kao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slijed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ugradnje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otkivaka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te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bolje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razumjevanje</a:t>
            </a:r>
            <a:r>
              <a:rPr lang="en-US" sz="2800" dirty="0">
                <a:ea typeface="+mn-lt"/>
                <a:cs typeface="+mn-lt"/>
              </a:rPr>
              <a:t> od </a:t>
            </a:r>
            <a:r>
              <a:rPr lang="en-US" sz="2800" dirty="0" err="1">
                <a:ea typeface="+mn-lt"/>
                <a:cs typeface="+mn-lt"/>
              </a:rPr>
              <a:t>sirovine</a:t>
            </a:r>
            <a:r>
              <a:rPr lang="en-US" sz="2800" dirty="0">
                <a:ea typeface="+mn-lt"/>
                <a:cs typeface="+mn-lt"/>
              </a:rPr>
              <a:t> do </a:t>
            </a:r>
            <a:r>
              <a:rPr lang="en-US" sz="2800" dirty="0" err="1">
                <a:ea typeface="+mn-lt"/>
                <a:cs typeface="+mn-lt"/>
              </a:rPr>
              <a:t>gotovog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dirty="0" err="1">
                <a:ea typeface="+mn-lt"/>
                <a:cs typeface="+mn-lt"/>
              </a:rPr>
              <a:t>proizvoda</a:t>
            </a:r>
            <a:r>
              <a:rPr lang="en-US" sz="2800" dirty="0">
                <a:ea typeface="+mn-lt"/>
                <a:cs typeface="+mn-lt"/>
              </a:rPr>
              <a:t>.</a:t>
            </a:r>
            <a:endParaRPr lang="en-US" sz="2800" dirty="0">
              <a:cs typeface="Calibri" panose="020F0502020204030204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AFFC39F-62D5-A7AE-CCBB-C45FC0BB3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522173"/>
            <a:ext cx="6172200" cy="3804129"/>
          </a:xfrm>
        </p:spPr>
      </p:pic>
    </p:spTree>
    <p:extLst>
      <p:ext uri="{BB962C8B-B14F-4D97-AF65-F5344CB8AC3E}">
        <p14:creationId xmlns:p14="http://schemas.microsoft.com/office/powerpoint/2010/main" val="146560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AF177-BAB7-CF53-3BE1-FDFEDDF767FC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Hvala svima koji su nam omogućili ovaj posjet. </a:t>
            </a:r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❤️</a:t>
            </a:r>
            <a:endParaRPr lang="en-US" sz="540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6698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253</Words>
  <Application>Microsoft Office PowerPoint</Application>
  <PresentationFormat>Široki zaslon</PresentationFormat>
  <Paragraphs>14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UNIOR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BENJAMIN</cp:lastModifiedBy>
  <cp:revision>99</cp:revision>
  <dcterms:created xsi:type="dcterms:W3CDTF">2023-02-14T09:49:14Z</dcterms:created>
  <dcterms:modified xsi:type="dcterms:W3CDTF">2023-02-14T15:49:47Z</dcterms:modified>
</cp:coreProperties>
</file>