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lvl1pPr marL="0" algn="l" rtl="0" latinLnBrk="0">
      <a:defRPr lang="hr-H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hr-H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hr-H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hr-H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hr-H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hr-H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hr-H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hr-H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hr-H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969" autoAdjust="0"/>
  </p:normalViewPr>
  <p:slideViewPr>
    <p:cSldViewPr>
      <p:cViewPr varScale="1">
        <p:scale>
          <a:sx n="90" d="100"/>
          <a:sy n="90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hr-HR" sz="1200"/>
            </a:lvl1pPr>
            <a:extLst/>
          </a:lstStyle>
          <a:p>
            <a:endParaRPr lang="hr-H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hr-HR" sz="1200"/>
            </a:lvl1pPr>
            <a:extLst/>
          </a:lstStyle>
          <a:p>
            <a:fld id="{54D4857D-62A5-486B-9129-468003D7E020}" type="datetimeFigureOut">
              <a:rPr lang="hr-HR" smtClean="0"/>
              <a:pPr/>
              <a:t>22.2.2021.</a:t>
            </a:fld>
            <a:endParaRPr lang="hr-H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hr-HR" sz="1200"/>
            </a:lvl1pPr>
            <a:extLst/>
          </a:lstStyle>
          <a:p>
            <a:endParaRPr lang="hr-H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hr-HR" sz="1200"/>
            </a:lvl1pPr>
            <a:extLst/>
          </a:lstStyle>
          <a:p>
            <a:fld id="{2EBE4566-6F3A-4CC1-BD6C-9C510D05F1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hr-HR" sz="1200"/>
            </a:lvl1pPr>
            <a:extLst/>
          </a:lstStyle>
          <a:p>
            <a:endParaRPr lang="hr-H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hr-HR" sz="1200"/>
            </a:lvl1pPr>
            <a:extLst/>
          </a:lstStyle>
          <a:p>
            <a:fld id="{2D2EF2CE-B28C-4ED4-8FD0-48BB3F48846A}" type="datetimeFigureOut">
              <a:pPr/>
              <a:t>22.2.2021.</a:t>
            </a:fld>
            <a:endParaRPr lang="hr-H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hr-H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r-HR"/>
              <a:t>Pritisnite za uređivanje stilova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hr-HR" sz="1200"/>
            </a:lvl1pPr>
            <a:extLst/>
          </a:lstStyle>
          <a:p>
            <a:endParaRPr lang="hr-H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hr-HR" sz="1200"/>
            </a:lvl1pPr>
            <a:extLst/>
          </a:lstStyle>
          <a:p>
            <a:fld id="{61807874-5299-41B2-A37A-6AA3547857F4}" type="slidenum"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hr-HR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hr-HR"/>
              <a:t>Kliknite da biste uredili stil podnaslova matrice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r-HR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r-HR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r-HR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r-HR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hr-HR" sz="1100"/>
              <a:pPr algn="r"/>
              <a:t>22.2.2021.</a:t>
            </a:fld>
            <a:endParaRPr kumimoji="0" lang="hr-HR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hr-HR" sz="1200"/>
              <a:pPr/>
              <a:t>‹#›</a:t>
            </a:fld>
            <a:endParaRPr kumimoji="0" lang="hr-HR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hr-HR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hr-HR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hr-HR"/>
              <a:t>Pokaži naslov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 stilove teksta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hr-HR" sz="1100"/>
              <a:pPr algn="r"/>
              <a:t>22.2.2021.</a:t>
            </a:fld>
            <a:endParaRPr kumimoji="0" lang="hr-HR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hr-HR" sz="1200"/>
              <a:pPr/>
              <a:t>‹#›</a:t>
            </a:fld>
            <a:endParaRPr kumimoji="0" lang="hr-HR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hr-HR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eaLnBrk="1" latinLnBrk="0" hangingPunct="1"/>
            <a:r>
              <a:rPr lang="hr-HR"/>
              <a:t>Kliknite da biste uredili stil naslova matrice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hr-HR" sz="1100"/>
              <a:pPr algn="r"/>
              <a:t>22.2.2021.</a:t>
            </a:fld>
            <a:endParaRPr kumimoji="0" lang="hr-HR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kumimoji="0" lang="hr-HR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kumimoji="0" lang="hr-HR" sz="1200"/>
              <a:pPr/>
              <a:t>‹#›</a:t>
            </a:fld>
            <a:endParaRPr kumimoji="0" lang="hr-HR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hr-H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hr-HR"/>
              <a:t>Pritisnite za dodavanje naslova sekcije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dnostavno pitanje i odgov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hr-HR"/>
            </a:lvl1pPr>
            <a:extLst/>
          </a:lstStyle>
          <a:p>
            <a:fld id="{1BEBB2CB-903D-46EF-8227-E770ED8FF514}" type="datetimeFigureOut">
              <a:pPr/>
              <a:t>22.2.2021.</a:t>
            </a:fld>
            <a:endParaRPr kumimoji="0" lang="hr-HR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hr-HR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hr-HR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hr-H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hr-HR"/>
              <a:t>Pritisnite za dodavanje pitanja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hr-H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hr-HR"/>
              <a:t>Pritisnite za dodavanje odgovora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ljno pitanje i odgov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hr-HR"/>
            </a:lvl1pPr>
            <a:extLst/>
          </a:lstStyle>
          <a:p>
            <a:fld id="{1BEBB2CB-903D-46EF-8227-E770ED8FF514}" type="datetimeFigureOut">
              <a:pPr/>
              <a:t>22.2.2021.</a:t>
            </a:fld>
            <a:endParaRPr kumimoji="0" lang="hr-HR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hr-HR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hr-HR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hr-H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hr-HR"/>
              <a:t>Pritisnite za dodavanje pitanja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hr-H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hr-HR"/>
              <a:t>Pritisnite za dodavanje odgovora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hr-HR" i="1" baseline="0"/>
            </a:lvl1pPr>
            <a:extLst/>
          </a:lstStyle>
          <a:p>
            <a:pPr lvl="0"/>
            <a:r>
              <a:rPr kumimoji="0" lang="hr-HR"/>
              <a:t>Pritisnite za dodavanje pojedinosti u odgovor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tanje istinito-neistinito (odgovor: istini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hr-HR"/>
            </a:lvl1pPr>
            <a:extLst/>
          </a:lstStyle>
          <a:p>
            <a:fld id="{1BEBB2CB-903D-46EF-8227-E770ED8FF514}" type="datetimeFigureOut">
              <a:pPr/>
              <a:t>22.2.2021.</a:t>
            </a:fld>
            <a:endParaRPr kumimoji="0" lang="hr-HR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hr-HR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hr-HR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hr-H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hr-HR"/>
              <a:t>Pritisnite za dodavanje pitanja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hr-HR" sz="7200">
                <a:solidFill>
                  <a:schemeClr val="tx1">
                    <a:alpha val="40000"/>
                  </a:schemeClr>
                </a:solidFill>
              </a:rPr>
              <a:t>TOČNO</a:t>
            </a:r>
            <a:r>
              <a:rPr kumimoji="0" lang="hr-HR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hr-HR" sz="7200">
                <a:solidFill>
                  <a:schemeClr val="tx1">
                    <a:alpha val="40000"/>
                  </a:schemeClr>
                </a:solidFill>
              </a:rPr>
              <a:t>ili NETOČNO?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kumimoji="0" lang="hr-H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TOČNO </a:t>
            </a:r>
            <a:r>
              <a:rPr kumimoji="0" lang="hr-H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ili NETOČNO?</a:t>
            </a:r>
            <a:endParaRPr kumimoji="0"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tanje istinito-neistinito (odgovor: neistini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hr-HR"/>
            </a:lvl1pPr>
            <a:extLst/>
          </a:lstStyle>
          <a:p>
            <a:fld id="{1BEBB2CB-903D-46EF-8227-E770ED8FF514}" type="datetimeFigureOut">
              <a:pPr/>
              <a:t>22.2.2021.</a:t>
            </a:fld>
            <a:endParaRPr kumimoji="0" lang="hr-HR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hr-HR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hr-HR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hr-H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hr-HR"/>
              <a:t>Pritisnite za dodavanje pitanja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hr-HR" sz="7200">
                <a:solidFill>
                  <a:schemeClr val="tx1">
                    <a:alpha val="40000"/>
                  </a:schemeClr>
                </a:solidFill>
              </a:rPr>
              <a:t>TOČNO</a:t>
            </a:r>
            <a:r>
              <a:rPr kumimoji="0" lang="hr-HR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hr-HR" sz="7200">
                <a:solidFill>
                  <a:schemeClr val="tx1">
                    <a:alpha val="40000"/>
                  </a:schemeClr>
                </a:solidFill>
              </a:rPr>
              <a:t>ili NETOČNO?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hr-H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TOČNO ili </a:t>
            </a:r>
            <a:r>
              <a:rPr kumimoji="0" lang="hr-H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NETOČNO</a:t>
            </a:r>
            <a:r>
              <a:rPr kumimoji="0" lang="hr-H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vezivanje stav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hr-HR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hr-HR"/>
            </a:lvl1pPr>
            <a:lvl2pPr eaLnBrk="1" latinLnBrk="0" hangingPunct="1">
              <a:buFontTx/>
              <a:buChar char="•"/>
              <a:defRPr kumimoji="0" lang="hr-HR"/>
            </a:lvl2pPr>
            <a:lvl3pPr eaLnBrk="1" latinLnBrk="0" hangingPunct="1">
              <a:buFontTx/>
              <a:buChar char="•"/>
              <a:defRPr kumimoji="0" lang="hr-HR"/>
            </a:lvl3pPr>
            <a:lvl4pPr eaLnBrk="1" latinLnBrk="0" hangingPunct="1">
              <a:buFontTx/>
              <a:buChar char="•"/>
              <a:defRPr kumimoji="0" lang="hr-HR"/>
            </a:lvl4pPr>
            <a:lvl5pPr eaLnBrk="1" latinLnBrk="0" hangingPunct="1">
              <a:buFontTx/>
              <a:buChar char="•"/>
              <a:defRPr kumimoji="0" lang="hr-HR"/>
            </a:lvl5pPr>
            <a:extLst/>
          </a:lstStyle>
          <a:p>
            <a:pPr lvl="0"/>
            <a:r>
              <a:rPr kumimoji="0" lang="hr-HR"/>
              <a:t>Pritisnite za dodavanje stavke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hr-HR"/>
            </a:lvl1pPr>
            <a:lvl2pPr eaLnBrk="1" latinLnBrk="0" hangingPunct="1">
              <a:buFontTx/>
              <a:buChar char="•"/>
              <a:defRPr kumimoji="0" lang="hr-HR"/>
            </a:lvl2pPr>
            <a:lvl3pPr eaLnBrk="1" latinLnBrk="0" hangingPunct="1">
              <a:buFontTx/>
              <a:buChar char="•"/>
              <a:defRPr kumimoji="0" lang="hr-HR"/>
            </a:lvl3pPr>
            <a:lvl4pPr eaLnBrk="1" latinLnBrk="0" hangingPunct="1">
              <a:buFontTx/>
              <a:buChar char="•"/>
              <a:defRPr kumimoji="0" lang="hr-HR"/>
            </a:lvl4pPr>
            <a:lvl5pPr eaLnBrk="1" latinLnBrk="0" hangingPunct="1">
              <a:buFontTx/>
              <a:buChar char="•"/>
              <a:defRPr kumimoji="0" lang="hr-HR"/>
            </a:lvl5pPr>
            <a:extLst/>
          </a:lstStyle>
          <a:p>
            <a:pPr lvl="0"/>
            <a:r>
              <a:rPr kumimoji="0" lang="hr-HR"/>
              <a:t>Pritisnite za dodavanje stavke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hr-HR"/>
            </a:lvl1pPr>
            <a:lvl2pPr eaLnBrk="1" latinLnBrk="0" hangingPunct="1">
              <a:buFontTx/>
              <a:buChar char="•"/>
              <a:defRPr kumimoji="0" lang="hr-HR"/>
            </a:lvl2pPr>
            <a:lvl3pPr eaLnBrk="1" latinLnBrk="0" hangingPunct="1">
              <a:buFontTx/>
              <a:buChar char="•"/>
              <a:defRPr kumimoji="0" lang="hr-HR"/>
            </a:lvl3pPr>
            <a:lvl4pPr eaLnBrk="1" latinLnBrk="0" hangingPunct="1">
              <a:buFontTx/>
              <a:buChar char="•"/>
              <a:defRPr kumimoji="0" lang="hr-HR"/>
            </a:lvl4pPr>
            <a:lvl5pPr eaLnBrk="1" latinLnBrk="0" hangingPunct="1">
              <a:buFontTx/>
              <a:buChar char="•"/>
              <a:defRPr kumimoji="0" lang="hr-HR"/>
            </a:lvl5pPr>
            <a:extLst/>
          </a:lstStyle>
          <a:p>
            <a:pPr lvl="0"/>
            <a:r>
              <a:rPr kumimoji="0" lang="hr-HR"/>
              <a:t>Pritisnite za dodavanje stavke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hr-HR"/>
            </a:lvl1pPr>
            <a:lvl2pPr eaLnBrk="1" latinLnBrk="0" hangingPunct="1">
              <a:buFontTx/>
              <a:buChar char="•"/>
              <a:defRPr kumimoji="0" lang="hr-HR"/>
            </a:lvl2pPr>
            <a:lvl3pPr eaLnBrk="1" latinLnBrk="0" hangingPunct="1">
              <a:buFontTx/>
              <a:buChar char="•"/>
              <a:defRPr kumimoji="0" lang="hr-HR"/>
            </a:lvl3pPr>
            <a:lvl4pPr eaLnBrk="1" latinLnBrk="0" hangingPunct="1">
              <a:buFontTx/>
              <a:buChar char="•"/>
              <a:defRPr kumimoji="0" lang="hr-HR"/>
            </a:lvl4pPr>
            <a:lvl5pPr eaLnBrk="1" latinLnBrk="0" hangingPunct="1">
              <a:buFontTx/>
              <a:buChar char="•"/>
              <a:defRPr kumimoji="0" lang="hr-HR"/>
            </a:lvl5pPr>
            <a:extLst/>
          </a:lstStyle>
          <a:p>
            <a:pPr lvl="0"/>
            <a:r>
              <a:rPr kumimoji="0" lang="hr-HR"/>
              <a:t>Pritisnite za dodavanje stavke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hr-HR"/>
            </a:lvl1pPr>
            <a:lvl2pPr eaLnBrk="1" latinLnBrk="0" hangingPunct="1">
              <a:buFontTx/>
              <a:buChar char="•"/>
              <a:defRPr kumimoji="0" lang="hr-HR"/>
            </a:lvl2pPr>
            <a:lvl3pPr eaLnBrk="1" latinLnBrk="0" hangingPunct="1">
              <a:buFontTx/>
              <a:buChar char="•"/>
              <a:defRPr kumimoji="0" lang="hr-HR"/>
            </a:lvl3pPr>
            <a:lvl4pPr eaLnBrk="1" latinLnBrk="0" hangingPunct="1">
              <a:buFontTx/>
              <a:buChar char="•"/>
              <a:defRPr kumimoji="0" lang="hr-HR"/>
            </a:lvl4pPr>
            <a:lvl5pPr eaLnBrk="1" latinLnBrk="0" hangingPunct="1">
              <a:buFontTx/>
              <a:buChar char="•"/>
              <a:defRPr kumimoji="0" lang="hr-HR"/>
            </a:lvl5pPr>
            <a:extLst/>
          </a:lstStyle>
          <a:p>
            <a:pPr lvl="0"/>
            <a:r>
              <a:rPr kumimoji="0" lang="hr-HR"/>
              <a:t>Pritisnite za dodavanje stavke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hr-HR"/>
            </a:lvl1pPr>
            <a:extLst/>
          </a:lstStyle>
          <a:p>
            <a:fld id="{1BEBB2CB-903D-46EF-8227-E770ED8FF514}" type="datetimeFigureOut">
              <a:pPr/>
              <a:t>22.2.2021.</a:t>
            </a:fld>
            <a:endParaRPr kumimoji="0" lang="hr-HR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hr-HR"/>
            </a:lvl1pPr>
            <a:lvl2pPr eaLnBrk="1" latinLnBrk="0" hangingPunct="1">
              <a:buFontTx/>
              <a:buChar char="•"/>
              <a:defRPr kumimoji="0" lang="hr-HR"/>
            </a:lvl2pPr>
            <a:lvl3pPr eaLnBrk="1" latinLnBrk="0" hangingPunct="1">
              <a:buFontTx/>
              <a:buChar char="•"/>
              <a:defRPr kumimoji="0" lang="hr-HR"/>
            </a:lvl3pPr>
            <a:lvl4pPr eaLnBrk="1" latinLnBrk="0" hangingPunct="1">
              <a:buFontTx/>
              <a:buChar char="•"/>
              <a:defRPr kumimoji="0" lang="hr-HR"/>
            </a:lvl4pPr>
            <a:lvl5pPr eaLnBrk="1" latinLnBrk="0" hangingPunct="1">
              <a:buFontTx/>
              <a:buChar char="•"/>
              <a:defRPr kumimoji="0" lang="hr-HR"/>
            </a:lvl5pPr>
            <a:extLst/>
          </a:lstStyle>
          <a:p>
            <a:pPr lvl="0"/>
            <a:r>
              <a:rPr kumimoji="0" lang="hr-HR"/>
              <a:t>Pritisnite za dodavanje pogotka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hr-HR"/>
            </a:lvl1pPr>
            <a:lvl2pPr eaLnBrk="1" latinLnBrk="0" hangingPunct="1">
              <a:buFontTx/>
              <a:buChar char="•"/>
              <a:defRPr kumimoji="0" lang="hr-HR"/>
            </a:lvl2pPr>
            <a:lvl3pPr eaLnBrk="1" latinLnBrk="0" hangingPunct="1">
              <a:buFontTx/>
              <a:buChar char="•"/>
              <a:defRPr kumimoji="0" lang="hr-HR"/>
            </a:lvl3pPr>
            <a:lvl4pPr eaLnBrk="1" latinLnBrk="0" hangingPunct="1">
              <a:buFontTx/>
              <a:buChar char="•"/>
              <a:defRPr kumimoji="0" lang="hr-HR"/>
            </a:lvl4pPr>
            <a:lvl5pPr eaLnBrk="1" latinLnBrk="0" hangingPunct="1">
              <a:buFontTx/>
              <a:buChar char="•"/>
              <a:defRPr kumimoji="0" lang="hr-HR"/>
            </a:lvl5pPr>
            <a:extLst/>
          </a:lstStyle>
          <a:p>
            <a:pPr lvl="0"/>
            <a:r>
              <a:rPr kumimoji="0" lang="hr-HR"/>
              <a:t>Pritisnite za dodavanje pogotka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hr-HR"/>
            </a:lvl1pPr>
            <a:lvl2pPr eaLnBrk="1" latinLnBrk="0" hangingPunct="1">
              <a:buFontTx/>
              <a:buChar char="•"/>
              <a:defRPr kumimoji="0" lang="hr-HR"/>
            </a:lvl2pPr>
            <a:lvl3pPr eaLnBrk="1" latinLnBrk="0" hangingPunct="1">
              <a:buFontTx/>
              <a:buChar char="•"/>
              <a:defRPr kumimoji="0" lang="hr-HR"/>
            </a:lvl3pPr>
            <a:lvl4pPr eaLnBrk="1" latinLnBrk="0" hangingPunct="1">
              <a:buFontTx/>
              <a:buChar char="•"/>
              <a:defRPr kumimoji="0" lang="hr-HR"/>
            </a:lvl4pPr>
            <a:lvl5pPr eaLnBrk="1" latinLnBrk="0" hangingPunct="1">
              <a:buFontTx/>
              <a:buChar char="•"/>
              <a:defRPr kumimoji="0" lang="hr-HR"/>
            </a:lvl5pPr>
            <a:extLst/>
          </a:lstStyle>
          <a:p>
            <a:pPr lvl="0"/>
            <a:r>
              <a:rPr kumimoji="0" lang="hr-HR"/>
              <a:t>Pritisnite za dodavanje pogotka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hr-HR"/>
            </a:lvl1pPr>
            <a:lvl2pPr eaLnBrk="1" latinLnBrk="0" hangingPunct="1">
              <a:buFontTx/>
              <a:buChar char="•"/>
              <a:defRPr kumimoji="0" lang="hr-HR"/>
            </a:lvl2pPr>
            <a:lvl3pPr eaLnBrk="1" latinLnBrk="0" hangingPunct="1">
              <a:buFontTx/>
              <a:buChar char="•"/>
              <a:defRPr kumimoji="0" lang="hr-HR"/>
            </a:lvl3pPr>
            <a:lvl4pPr eaLnBrk="1" latinLnBrk="0" hangingPunct="1">
              <a:buFontTx/>
              <a:buChar char="•"/>
              <a:defRPr kumimoji="0" lang="hr-HR"/>
            </a:lvl4pPr>
            <a:lvl5pPr eaLnBrk="1" latinLnBrk="0" hangingPunct="1">
              <a:buFontTx/>
              <a:buChar char="•"/>
              <a:defRPr kumimoji="0" lang="hr-HR"/>
            </a:lvl5pPr>
            <a:extLst/>
          </a:lstStyle>
          <a:p>
            <a:pPr lvl="0"/>
            <a:r>
              <a:rPr kumimoji="0" lang="hr-HR"/>
              <a:t>Pritisnite za dodavanje pogotka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hr-HR"/>
            </a:lvl1pPr>
            <a:lvl2pPr eaLnBrk="1" latinLnBrk="0" hangingPunct="1">
              <a:buFontTx/>
              <a:buChar char="•"/>
              <a:defRPr kumimoji="0" lang="hr-HR"/>
            </a:lvl2pPr>
            <a:lvl3pPr eaLnBrk="1" latinLnBrk="0" hangingPunct="1">
              <a:buFontTx/>
              <a:buChar char="•"/>
              <a:defRPr kumimoji="0" lang="hr-HR"/>
            </a:lvl3pPr>
            <a:lvl4pPr eaLnBrk="1" latinLnBrk="0" hangingPunct="1">
              <a:buFontTx/>
              <a:buChar char="•"/>
              <a:defRPr kumimoji="0" lang="hr-HR"/>
            </a:lvl4pPr>
            <a:lvl5pPr eaLnBrk="1" latinLnBrk="0" hangingPunct="1">
              <a:buFontTx/>
              <a:buChar char="•"/>
              <a:defRPr kumimoji="0" lang="hr-HR"/>
            </a:lvl5pPr>
            <a:extLst/>
          </a:lstStyle>
          <a:p>
            <a:pPr lvl="0"/>
            <a:r>
              <a:rPr kumimoji="0" lang="hr-HR"/>
              <a:t>Pritisnite za dodavanje pogotka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hr-HR" i="1" baseline="0"/>
            </a:lvl1pPr>
            <a:extLst/>
          </a:lstStyle>
          <a:p>
            <a:r>
              <a:rPr kumimoji="0" lang="hr-HR"/>
              <a:t>Pritisnite za upisivanje pitanja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hr-HR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 stilove teksta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hr-HR" sz="1100"/>
            </a:lvl1pPr>
            <a:extLst/>
          </a:lstStyle>
          <a:p>
            <a:pPr algn="r"/>
            <a:fld id="{8F67D422-08A8-451B-9A67-21962FC4B660}" type="datetimeFigureOut">
              <a:rPr kumimoji="0" lang="hr-HR" sz="1100"/>
              <a:pPr algn="r"/>
              <a:t>22.2.2021.</a:t>
            </a:fld>
            <a:endParaRPr kumimoji="0" lang="hr-HR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hr-HR" sz="1200"/>
            </a:lvl1pPr>
            <a:extLst/>
          </a:lstStyle>
          <a:p>
            <a:endParaRPr kumimoji="0" lang="hr-HR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hr-HR" sz="1200"/>
            </a:lvl1pPr>
            <a:extLst/>
          </a:lstStyle>
          <a:p>
            <a:fld id="{169B2101-2E9F-420A-91A3-890890D84497}" type="slidenum">
              <a:rPr kumimoji="0" lang="hr-HR" sz="1200"/>
              <a:pPr/>
              <a:t>‹#›</a:t>
            </a:fld>
            <a:endParaRPr kumimoji="0" lang="hr-HR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hr-HR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l" rtl="0" eaLnBrk="1" latinLnBrk="0" hangingPunct="1">
        <a:spcBef>
          <a:spcPct val="0"/>
        </a:spcBef>
        <a:buNone/>
        <a:defRPr kumimoji="0" lang="hr-HR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hr-HR">
          <a:solidFill>
            <a:schemeClr val="tx2"/>
          </a:solidFill>
        </a:defRPr>
      </a:lvl2pPr>
      <a:lvl3pPr eaLnBrk="1" latinLnBrk="0" hangingPunct="1">
        <a:defRPr kumimoji="0" lang="hr-HR">
          <a:solidFill>
            <a:schemeClr val="tx2"/>
          </a:solidFill>
        </a:defRPr>
      </a:lvl3pPr>
      <a:lvl4pPr eaLnBrk="1" latinLnBrk="0" hangingPunct="1">
        <a:defRPr kumimoji="0" lang="hr-HR">
          <a:solidFill>
            <a:schemeClr val="tx2"/>
          </a:solidFill>
        </a:defRPr>
      </a:lvl4pPr>
      <a:lvl5pPr eaLnBrk="1" latinLnBrk="0" hangingPunct="1">
        <a:defRPr kumimoji="0" lang="hr-HR">
          <a:solidFill>
            <a:schemeClr val="tx2"/>
          </a:solidFill>
        </a:defRPr>
      </a:lvl5pPr>
      <a:lvl6pPr eaLnBrk="1" latinLnBrk="0" hangingPunct="1">
        <a:defRPr kumimoji="0" lang="hr-HR">
          <a:solidFill>
            <a:schemeClr val="tx2"/>
          </a:solidFill>
        </a:defRPr>
      </a:lvl6pPr>
      <a:lvl7pPr eaLnBrk="1" latinLnBrk="0" hangingPunct="1">
        <a:defRPr kumimoji="0" lang="hr-HR">
          <a:solidFill>
            <a:schemeClr val="tx2"/>
          </a:solidFill>
        </a:defRPr>
      </a:lvl7pPr>
      <a:lvl8pPr eaLnBrk="1" latinLnBrk="0" hangingPunct="1">
        <a:defRPr kumimoji="0" lang="hr-HR">
          <a:solidFill>
            <a:schemeClr val="tx2"/>
          </a:solidFill>
        </a:defRPr>
      </a:lvl8pPr>
      <a:lvl9pPr eaLnBrk="1" latinLnBrk="0" hangingPunct="1">
        <a:defRPr kumimoji="0" lang="hr-HR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hr-HR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hr-HR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hr-H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hr-HR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hr-HR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hr-H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hr-H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hr-H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hr-H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r-H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r-H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r-H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r-H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r-H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r-H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r-H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r-H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r-H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tchthelabel.org/21-facts-about-bully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r-HR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r-HR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r-HR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r-HR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2215661" y="620688"/>
            <a:ext cx="6509239" cy="3886200"/>
          </a:xfrm>
        </p:spPr>
        <p:txBody>
          <a:bodyPr>
            <a:normAutofit/>
          </a:bodyPr>
          <a:lstStyle/>
          <a:p>
            <a:r>
              <a:rPr lang="hr-HR" sz="5000" dirty="0"/>
              <a:t>Kviz na temu nasilja ususret danu Ružičastih majica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F2865CC-E82C-457E-BA08-98EC6C56FFFB}"/>
              </a:ext>
            </a:extLst>
          </p:cNvPr>
          <p:cNvSpPr txBox="1"/>
          <p:nvPr/>
        </p:nvSpPr>
        <p:spPr>
          <a:xfrm>
            <a:off x="2277706" y="234091"/>
            <a:ext cx="458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Tehnička škola Ruđera Boškovića Vinkovci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4B44528-5DC3-408D-911D-7BA5753474A6}"/>
              </a:ext>
            </a:extLst>
          </p:cNvPr>
          <p:cNvSpPr txBox="1"/>
          <p:nvPr/>
        </p:nvSpPr>
        <p:spPr>
          <a:xfrm>
            <a:off x="5652120" y="6510670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solidFill>
                  <a:schemeClr val="accent1">
                    <a:lumMod val="75000"/>
                  </a:schemeClr>
                </a:solidFill>
              </a:rPr>
              <a:t>Pripremila: Helena </a:t>
            </a:r>
            <a:r>
              <a:rPr lang="hr-HR" sz="1000" dirty="0" err="1">
                <a:solidFill>
                  <a:schemeClr val="accent1">
                    <a:lumMod val="75000"/>
                  </a:schemeClr>
                </a:solidFill>
              </a:rPr>
              <a:t>Tomšek</a:t>
            </a:r>
            <a:r>
              <a:rPr lang="hr-HR" sz="1000" dirty="0">
                <a:solidFill>
                  <a:schemeClr val="accent1">
                    <a:lumMod val="75000"/>
                  </a:schemeClr>
                </a:solidFill>
              </a:rPr>
              <a:t>, školska psihologinja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85BF7DC-4381-4161-9A1D-224B9BCF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28800"/>
            <a:ext cx="7696200" cy="1143000"/>
          </a:xfrm>
        </p:spPr>
        <p:txBody>
          <a:bodyPr>
            <a:noAutofit/>
          </a:bodyPr>
          <a:lstStyle/>
          <a:p>
            <a:r>
              <a:rPr lang="hr-H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Iako voliš mladića/djevojku, ne trebaš podnositi njegovo/njezino loše ponašanje prema tebi. </a:t>
            </a:r>
            <a:endParaRPr lang="hr-HR" sz="30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8B7A5A9A-932D-420C-8D2C-C770C737B984}"/>
              </a:ext>
            </a:extLst>
          </p:cNvPr>
          <p:cNvSpPr/>
          <p:nvPr/>
        </p:nvSpPr>
        <p:spPr>
          <a:xfrm>
            <a:off x="3419872" y="3717032"/>
            <a:ext cx="16000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</a:t>
            </a:r>
          </a:p>
        </p:txBody>
      </p:sp>
      <p:sp>
        <p:nvSpPr>
          <p:cNvPr id="5" name="Oblačić za misli: oblak 4">
            <a:extLst>
              <a:ext uri="{FF2B5EF4-FFF2-40B4-BE49-F238E27FC236}">
                <a16:creationId xmlns:a16="http://schemas.microsoft.com/office/drawing/2014/main" id="{0BC74CD0-0BA9-4A2C-BDCC-DBCA2FD2D6A2}"/>
              </a:ext>
            </a:extLst>
          </p:cNvPr>
          <p:cNvSpPr/>
          <p:nvPr/>
        </p:nvSpPr>
        <p:spPr>
          <a:xfrm>
            <a:off x="3779912" y="2132856"/>
            <a:ext cx="5364088" cy="1872208"/>
          </a:xfrm>
          <a:prstGeom prst="cloudCallout">
            <a:avLst>
              <a:gd name="adj1" fmla="val -35699"/>
              <a:gd name="adj2" fmla="val 80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Nitko ne zaslužuje da se prema njemu loše odnosi. Osoba koja voli dečka/curu neće se ponašati prema njemu/njoj na način da ga/ju posramljuje, vrijeđa i slično.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57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51FEA0FD-1ED4-4180-A77B-C5ABC4648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199F3F7-ADF7-43F1-ADFB-594E2399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47" y="1628800"/>
            <a:ext cx="7696200" cy="1143000"/>
          </a:xfrm>
        </p:spPr>
        <p:txBody>
          <a:bodyPr>
            <a:normAutofit/>
          </a:bodyPr>
          <a:lstStyle/>
          <a:p>
            <a:r>
              <a:rPr lang="hr-H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Jedan šamar se može dogoditi i vjerojatno se neće ponoviti.</a:t>
            </a:r>
            <a:endParaRPr lang="hr-HR" sz="3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FD343D9-D2A6-40E8-AC63-8F2816C6AC6B}"/>
              </a:ext>
            </a:extLst>
          </p:cNvPr>
          <p:cNvSpPr txBox="1"/>
          <p:nvPr/>
        </p:nvSpPr>
        <p:spPr>
          <a:xfrm>
            <a:off x="1835696" y="3918587"/>
            <a:ext cx="4630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hr-HR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Oblačić za misli: oblak 4">
            <a:extLst>
              <a:ext uri="{FF2B5EF4-FFF2-40B4-BE49-F238E27FC236}">
                <a16:creationId xmlns:a16="http://schemas.microsoft.com/office/drawing/2014/main" id="{E60DD518-DD1B-4171-9BF0-1D99C9D19C46}"/>
              </a:ext>
            </a:extLst>
          </p:cNvPr>
          <p:cNvSpPr/>
          <p:nvPr/>
        </p:nvSpPr>
        <p:spPr>
          <a:xfrm>
            <a:off x="5172050" y="2375324"/>
            <a:ext cx="4131246" cy="3285924"/>
          </a:xfrm>
          <a:prstGeom prst="cloudCallout">
            <a:avLst>
              <a:gd name="adj1" fmla="val -67932"/>
              <a:gd name="adj2" fmla="val -32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Istraživanja pokazuju da u većini slučajeva ne stane na jednom šamaru već da se ono ponavlja i pojačava. Time osoba želi steći moć i kontrolu u odnosu, a zapravo pokazuje svoju nemoć da probleme u vezi riješi na nenasilan način.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3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crveno, zavjesa&#10;&#10;Opis je automatski generiran">
            <a:extLst>
              <a:ext uri="{FF2B5EF4-FFF2-40B4-BE49-F238E27FC236}">
                <a16:creationId xmlns:a16="http://schemas.microsoft.com/office/drawing/2014/main" id="{5AC6639F-D004-4A5A-BDEE-2C5BAE20E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4569296" cy="3347009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BF7ED2B3-D6EE-4A5E-886E-4580BDE5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00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D9FAA18-135A-4C5C-8C1B-A3170ED25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Ajduković, D., Ajduković, M., Cesar, S.,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Kamenov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Ž.,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Löw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i Sušac, N. (2011). Prevencija nasilja u mladenačkim vezama. Društvo za psihološku pomoć. </a:t>
            </a:r>
          </a:p>
          <a:p>
            <a:endParaRPr lang="hr-HR" dirty="0"/>
          </a:p>
          <a:p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https://www.ditchthelabel.org/21-facts-about-bullying/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13B2546-2208-45BC-9A0F-0AAD84D8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 </a:t>
            </a:r>
          </a:p>
        </p:txBody>
      </p:sp>
    </p:spTree>
    <p:extLst>
      <p:ext uri="{BB962C8B-B14F-4D97-AF65-F5344CB8AC3E}">
        <p14:creationId xmlns:p14="http://schemas.microsoft.com/office/powerpoint/2010/main" val="295089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5B9A599-D659-4A9A-95E7-F3056050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700808"/>
            <a:ext cx="7696200" cy="1143000"/>
          </a:xfrm>
        </p:spPr>
        <p:txBody>
          <a:bodyPr>
            <a:normAutofit/>
          </a:bodyPr>
          <a:lstStyle/>
          <a:p>
            <a:r>
              <a:rPr lang="hr-H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 od 50% ljudi prije 25. godine doživjelo je nasilje u nekom trenutku života. </a:t>
            </a:r>
            <a:endParaRPr lang="hr-HR" sz="30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DE1927FE-A45E-49AD-8655-0FEB383F547C}"/>
              </a:ext>
            </a:extLst>
          </p:cNvPr>
          <p:cNvSpPr/>
          <p:nvPr/>
        </p:nvSpPr>
        <p:spPr>
          <a:xfrm>
            <a:off x="3491880" y="4149080"/>
            <a:ext cx="16000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688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270ED89-95AD-465A-8A7F-1709ED2B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12776"/>
            <a:ext cx="7696200" cy="1143000"/>
          </a:xfrm>
        </p:spPr>
        <p:txBody>
          <a:bodyPr>
            <a:normAutofit/>
          </a:bodyPr>
          <a:lstStyle/>
          <a:p>
            <a:r>
              <a:rPr lang="hr-H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Verbalno vrijeđanje ne spada pod zlostavljanje</a:t>
            </a:r>
            <a:endParaRPr lang="hr-HR" sz="30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A67BA5E-02FB-4904-B501-A9F359012953}"/>
              </a:ext>
            </a:extLst>
          </p:cNvPr>
          <p:cNvSpPr/>
          <p:nvPr/>
        </p:nvSpPr>
        <p:spPr>
          <a:xfrm>
            <a:off x="3583309" y="3840560"/>
            <a:ext cx="7922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hr-HR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5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F6D8366-40B0-4043-A943-5D6F470B7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94F2C7B-E07E-441F-B5A2-EA8F096C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28800"/>
            <a:ext cx="7696200" cy="1143000"/>
          </a:xfrm>
        </p:spPr>
        <p:txBody>
          <a:bodyPr>
            <a:normAutofit/>
          </a:bodyPr>
          <a:lstStyle/>
          <a:p>
            <a:r>
              <a:rPr lang="hr-H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Namjerno socijalno izoliranje nekog pojedinca u društvu je vrsta zlostavljanja</a:t>
            </a:r>
            <a:endParaRPr lang="hr-HR" sz="30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0B8AA10-67F1-4142-9A5D-450819A38602}"/>
              </a:ext>
            </a:extLst>
          </p:cNvPr>
          <p:cNvSpPr/>
          <p:nvPr/>
        </p:nvSpPr>
        <p:spPr>
          <a:xfrm>
            <a:off x="3419872" y="3429000"/>
            <a:ext cx="16000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0022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5047BFB-2E89-4B6E-B1DF-22F2AB33A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A5FE980-BE3D-4B03-98D0-19743FE6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12" y="1628800"/>
            <a:ext cx="7696200" cy="1143000"/>
          </a:xfrm>
        </p:spPr>
        <p:txBody>
          <a:bodyPr>
            <a:normAutofit/>
          </a:bodyPr>
          <a:lstStyle/>
          <a:p>
            <a:r>
              <a:rPr lang="hr-H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 od trećine zlostavljanih ljudi razvije socijalnu anksioznost i depresiju.</a:t>
            </a:r>
            <a:endParaRPr lang="hr-HR" sz="30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3CE5F02E-7F2A-45B9-AAB7-0E8E9C25AF1E}"/>
              </a:ext>
            </a:extLst>
          </p:cNvPr>
          <p:cNvSpPr/>
          <p:nvPr/>
        </p:nvSpPr>
        <p:spPr>
          <a:xfrm>
            <a:off x="3419872" y="3717032"/>
            <a:ext cx="16000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22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21CD4CC-D0C8-42C7-AB12-697B7D58D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346C41D-74C8-4511-BE31-2357659B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88840"/>
            <a:ext cx="7696200" cy="1143000"/>
          </a:xfrm>
        </p:spPr>
        <p:txBody>
          <a:bodyPr>
            <a:noAutofit/>
          </a:bodyPr>
          <a:lstStyle/>
          <a:p>
            <a:r>
              <a:rPr lang="hr-H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 koji vrše nasilje su vrlo vjerojatno nedavno iskusili stresnu ili traumatičnu situaciju/iskustvo</a:t>
            </a:r>
            <a:br>
              <a:rPr lang="hr-H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0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E5050CCA-BE62-4AAA-8531-5B89D6347D89}"/>
              </a:ext>
            </a:extLst>
          </p:cNvPr>
          <p:cNvSpPr/>
          <p:nvPr/>
        </p:nvSpPr>
        <p:spPr>
          <a:xfrm>
            <a:off x="3419872" y="3717032"/>
            <a:ext cx="16000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512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742D6D0-98C4-48C1-8729-957628703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514BD8D-964D-4ACF-9641-7956621D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00808"/>
            <a:ext cx="7696200" cy="1143000"/>
          </a:xfrm>
        </p:spPr>
        <p:txBody>
          <a:bodyPr>
            <a:normAutofit/>
          </a:bodyPr>
          <a:lstStyle/>
          <a:p>
            <a:r>
              <a:rPr lang="hr-HR" sz="3000" dirty="0"/>
              <a:t>Netko se rodi kao zlostavljač i to se ne može promijeniti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BDBEDCF-C42F-4C8D-962C-55366743D95B}"/>
              </a:ext>
            </a:extLst>
          </p:cNvPr>
          <p:cNvSpPr txBox="1"/>
          <p:nvPr/>
        </p:nvSpPr>
        <p:spPr>
          <a:xfrm>
            <a:off x="1835696" y="3918587"/>
            <a:ext cx="4630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hr-HR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Oblačić za misli: oblak 5">
            <a:extLst>
              <a:ext uri="{FF2B5EF4-FFF2-40B4-BE49-F238E27FC236}">
                <a16:creationId xmlns:a16="http://schemas.microsoft.com/office/drawing/2014/main" id="{DD78E31C-0780-468B-AC65-E063A78E7E17}"/>
              </a:ext>
            </a:extLst>
          </p:cNvPr>
          <p:cNvSpPr/>
          <p:nvPr/>
        </p:nvSpPr>
        <p:spPr>
          <a:xfrm>
            <a:off x="3203848" y="1412777"/>
            <a:ext cx="5731024" cy="26014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Zlostavljanje nije identitet, to je naučeno ponašanje. Svako ponašanje je podložno promjeni pa tako i ovo nasilno. Uz pomoć stručnjaka, svaka osoba se može naučiti ponašati nenasilno.</a:t>
            </a:r>
          </a:p>
        </p:txBody>
      </p:sp>
    </p:spTree>
    <p:extLst>
      <p:ext uri="{BB962C8B-B14F-4D97-AF65-F5344CB8AC3E}">
        <p14:creationId xmlns:p14="http://schemas.microsoft.com/office/powerpoint/2010/main" val="26852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343A971-4103-43F0-9EAC-BAD9652C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28800"/>
            <a:ext cx="7696200" cy="1143000"/>
          </a:xfrm>
        </p:spPr>
        <p:txBody>
          <a:bodyPr>
            <a:normAutofit/>
          </a:bodyPr>
          <a:lstStyle/>
          <a:p>
            <a:r>
              <a:rPr lang="hr-H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Čak 35% ljudi je slalo snimku zaslona nečijeg statusa u chat kako bi se smijali</a:t>
            </a:r>
            <a:endParaRPr lang="hr-HR" sz="30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D85828DD-2E8A-4BA1-910B-1FE0711D01D7}"/>
              </a:ext>
            </a:extLst>
          </p:cNvPr>
          <p:cNvSpPr/>
          <p:nvPr/>
        </p:nvSpPr>
        <p:spPr>
          <a:xfrm>
            <a:off x="3419872" y="3717032"/>
            <a:ext cx="16000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320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AF49020-974A-45EC-801C-8BE17884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E3ECBFA-8BA8-42DB-84FE-1D5DEEED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00808"/>
            <a:ext cx="7696200" cy="1143000"/>
          </a:xfrm>
        </p:spPr>
        <p:txBody>
          <a:bodyPr>
            <a:noAutofit/>
          </a:bodyPr>
          <a:lstStyle/>
          <a:p>
            <a:r>
              <a:rPr lang="hr-H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 koja doživljava nasilje često je sama kriva za nasilje kojem je izložena.</a:t>
            </a:r>
            <a:endParaRPr lang="hr-HR" sz="3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646E9C3-70E5-48BE-A1B6-0F738F3696C4}"/>
              </a:ext>
            </a:extLst>
          </p:cNvPr>
          <p:cNvSpPr txBox="1"/>
          <p:nvPr/>
        </p:nvSpPr>
        <p:spPr>
          <a:xfrm>
            <a:off x="1835696" y="3918587"/>
            <a:ext cx="4630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hr-HR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Oblačić za misli: oblak 4">
            <a:extLst>
              <a:ext uri="{FF2B5EF4-FFF2-40B4-BE49-F238E27FC236}">
                <a16:creationId xmlns:a16="http://schemas.microsoft.com/office/drawing/2014/main" id="{9318539F-ED33-4AD8-9C69-5DC03EB5FE80}"/>
              </a:ext>
            </a:extLst>
          </p:cNvPr>
          <p:cNvSpPr/>
          <p:nvPr/>
        </p:nvSpPr>
        <p:spPr>
          <a:xfrm>
            <a:off x="4572000" y="2492896"/>
            <a:ext cx="4513040" cy="3456384"/>
          </a:xfrm>
          <a:prstGeom prst="cloudCallout">
            <a:avLst>
              <a:gd name="adj1" fmla="val -64890"/>
              <a:gd name="adj2" fmla="val -29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 koja zlostavlja nosi odgovornost za svoje postupke. U nekim okolnostima je vjerojatnije da će doći do sukoba, ali opet onaj tko se nasilno ponaša uvijek ima mogućnost odabrati kako će se ponašati. </a:t>
            </a:r>
          </a:p>
        </p:txBody>
      </p:sp>
    </p:spTree>
    <p:extLst>
      <p:ext uri="{BB962C8B-B14F-4D97-AF65-F5344CB8AC3E}">
        <p14:creationId xmlns:p14="http://schemas.microsoft.com/office/powerpoint/2010/main" val="2215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511464BEB141419E26A616A884D44D" ma:contentTypeVersion="10" ma:contentTypeDescription="Stvaranje novog dokumenta." ma:contentTypeScope="" ma:versionID="b429904cc50aa567069ed9e0b52f3e57">
  <xsd:schema xmlns:xsd="http://www.w3.org/2001/XMLSchema" xmlns:xs="http://www.w3.org/2001/XMLSchema" xmlns:p="http://schemas.microsoft.com/office/2006/metadata/properties" xmlns:ns2="2511652c-c43a-4af6-9a2e-f9368b745d18" xmlns:ns3="0ce88bc6-4aa8-4b51-b8f5-e3c75d286129" targetNamespace="http://schemas.microsoft.com/office/2006/metadata/properties" ma:root="true" ma:fieldsID="5cd2a102815c8b8c4575a5cac138bb2e" ns2:_="" ns3:_="">
    <xsd:import namespace="2511652c-c43a-4af6-9a2e-f9368b745d18"/>
    <xsd:import namespace="0ce88bc6-4aa8-4b51-b8f5-e3c75d2861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1652c-c43a-4af6-9a2e-f9368b745d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88bc6-4aa8-4b51-b8f5-e3c75d28612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6d21877-4f76-45e1-a664-dba7aa91029a}" ma:internalName="TaxCatchAll" ma:showField="CatchAllData" ma:web="0ce88bc6-4aa8-4b51-b8f5-e3c75d2861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11652c-c43a-4af6-9a2e-f9368b745d18">
      <Terms xmlns="http://schemas.microsoft.com/office/infopath/2007/PartnerControls"/>
    </lcf76f155ced4ddcb4097134ff3c332f>
    <TaxCatchAll xmlns="0ce88bc6-4aa8-4b51-b8f5-e3c75d286129" xsi:nil="true"/>
  </documentManagement>
</p:properties>
</file>

<file path=customXml/itemProps1.xml><?xml version="1.0" encoding="utf-8"?>
<ds:datastoreItem xmlns:ds="http://schemas.openxmlformats.org/officeDocument/2006/customXml" ds:itemID="{1830D5EC-45B4-4923-B01A-7CD3C293316E}"/>
</file>

<file path=customXml/itemProps2.xml><?xml version="1.0" encoding="utf-8"?>
<ds:datastoreItem xmlns:ds="http://schemas.openxmlformats.org/officeDocument/2006/customXml" ds:itemID="{42A2F52D-CAF6-4FC8-B3B1-CB6D506B3FB5}"/>
</file>

<file path=customXml/itemProps3.xml><?xml version="1.0" encoding="utf-8"?>
<ds:datastoreItem xmlns:ds="http://schemas.openxmlformats.org/officeDocument/2006/customXml" ds:itemID="{082588AB-9519-4433-B579-23B571C7829B}">
  <ds:schemaRefs>
    <ds:schemaRef ds:uri="http://schemas.microsoft.com/office/2006/metadata/properties"/>
    <ds:schemaRef ds:uri="http://schemas.microsoft.com/office/infopath/2007/PartnerControls"/>
    <ds:schemaRef ds:uri="8badc642-15f9-493b-af2e-800910d66b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Kviz</Template>
  <TotalTime>30</TotalTime>
  <Words>356</Words>
  <Application>Microsoft Office PowerPoint</Application>
  <PresentationFormat>Prikaz na zaslonu (4:3)</PresentationFormat>
  <Paragraphs>32</Paragraphs>
  <Slides>13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Calibri</vt:lpstr>
      <vt:lpstr>Trebuchet MS</vt:lpstr>
      <vt:lpstr>QuizShow</vt:lpstr>
      <vt:lpstr>Kviz na temu nasilja ususret danu Ružičastih majica</vt:lpstr>
      <vt:lpstr>Više od 50% ljudi prije 25. godine doživjelo je nasilje u nekom trenutku života. </vt:lpstr>
      <vt:lpstr>Verbalno vrijeđanje ne spada pod zlostavljanje</vt:lpstr>
      <vt:lpstr>Namjerno socijalno izoliranje nekog pojedinca u društvu je vrsta zlostavljanja</vt:lpstr>
      <vt:lpstr>Više od trećine zlostavljanih ljudi razvije socijalnu anksioznost i depresiju.</vt:lpstr>
      <vt:lpstr>Oni koji vrše nasilje su vrlo vjerojatno nedavno iskusili stresnu ili traumatičnu situaciju/iskustvo </vt:lpstr>
      <vt:lpstr>Netko se rodi kao zlostavljač i to se ne može promijeniti</vt:lpstr>
      <vt:lpstr>Čak 35% ljudi je slalo snimku zaslona nečijeg statusa u chat kako bi se smijali</vt:lpstr>
      <vt:lpstr>Osoba koja doživljava nasilje često je sama kriva za nasilje kojem je izložena.</vt:lpstr>
      <vt:lpstr>Iako voliš mladića/djevojku, ne trebaš podnositi njegovo/njezino loše ponašanje prema tebi. </vt:lpstr>
      <vt:lpstr>Jedan šamar se može dogoditi i vjerojatno se neće ponoviti.</vt:lpstr>
      <vt:lpstr>PowerPoint prezentacija</vt:lpstr>
      <vt:lpstr>Izvori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na temu nasilja ususret danu Ružičastih majica</dc:title>
  <dc:creator>Helena Tomsek</dc:creator>
  <cp:lastModifiedBy>Helena Tomsek</cp:lastModifiedBy>
  <cp:revision>5</cp:revision>
  <dcterms:created xsi:type="dcterms:W3CDTF">2021-02-22T12:11:32Z</dcterms:created>
  <dcterms:modified xsi:type="dcterms:W3CDTF">2021-02-22T12:45:30Z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1050</vt:i4>
  </property>
  <property fmtid="{D5CDD505-2E9C-101B-9397-08002B2CF9AE}" pid="3" name="_Version">
    <vt:lpwstr>12.0.4518</vt:lpwstr>
  </property>
  <property fmtid="{D5CDD505-2E9C-101B-9397-08002B2CF9AE}" pid="4" name="ContentTypeId">
    <vt:lpwstr>0x01010027511464BEB141419E26A616A884D44D</vt:lpwstr>
  </property>
  <property fmtid="{D5CDD505-2E9C-101B-9397-08002B2CF9AE}" pid="5" name="ImageGenCounter">
    <vt:i4>0</vt:i4>
  </property>
  <property fmtid="{D5CDD505-2E9C-101B-9397-08002B2CF9AE}" pid="6" name="ViolationReportStatus">
    <vt:lpwstr>None</vt:lpwstr>
  </property>
  <property fmtid="{D5CDD505-2E9C-101B-9397-08002B2CF9AE}" pid="7" name="ImageGenStatus">
    <vt:i4>0</vt:i4>
  </property>
  <property fmtid="{D5CDD505-2E9C-101B-9397-08002B2CF9AE}" pid="8" name="Applications">
    <vt:lpwstr>67;#Template 12;#53;#PowerPoint 12;#407;#PowerPoint 14</vt:lpwstr>
  </property>
  <property fmtid="{D5CDD505-2E9C-101B-9397-08002B2CF9AE}" pid="9" name="PolicheckCounter">
    <vt:i4>0</vt:i4>
  </property>
  <property fmtid="{D5CDD505-2E9C-101B-9397-08002B2CF9AE}" pid="10" name="PolicheckStatus">
    <vt:i4>0</vt:i4>
  </property>
  <property fmtid="{D5CDD505-2E9C-101B-9397-08002B2CF9AE}" pid="11" name="APTrustLevel">
    <vt:r8>0</vt:r8>
  </property>
  <property fmtid="{D5CDD505-2E9C-101B-9397-08002B2CF9AE}" pid="12" name="Order">
    <vt:r8>2303300</vt:r8>
  </property>
  <property fmtid="{D5CDD505-2E9C-101B-9397-08002B2CF9AE}" pid="13" name="MediaServiceImageTags">
    <vt:lpwstr/>
  </property>
</Properties>
</file>