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56" r:id="rId2"/>
    <p:sldId id="257" r:id="rId3"/>
    <p:sldId id="270" r:id="rId4"/>
    <p:sldId id="258" r:id="rId5"/>
    <p:sldId id="259" r:id="rId6"/>
    <p:sldId id="271" r:id="rId7"/>
    <p:sldId id="272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9" r:id="rId16"/>
    <p:sldId id="267" r:id="rId17"/>
    <p:sldId id="273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4A0AD8-B5F0-CA81-A85A-E6CADBDE156B}" v="13" dt="2024-02-27T15:23:43.8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86" y="115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A1826-1B3E-4E2E-8D6C-93BCEAA3D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7200" y="1096965"/>
            <a:ext cx="7977600" cy="2085696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B5F0CE-1714-4650-9690-5676C0634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6000" y="3945771"/>
            <a:ext cx="5760000" cy="1832730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0CA85-BF38-4762-934C-D00F2047C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CA3C9-6579-49D9-A5FD-20231FB4B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B94FE-6287-4D49-B0E5-FE9A9BA75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0C0B2A-3FD1-4235-A16E-0ED1E028A93E}"/>
              </a:ext>
            </a:extLst>
          </p:cNvPr>
          <p:cNvCxnSpPr>
            <a:cxnSpLocks/>
          </p:cNvCxnSpPr>
          <p:nvPr/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9494E066-0146-46E9-BAF1-C33240ABA294}"/>
              </a:ext>
            </a:extLst>
          </p:cNvPr>
          <p:cNvGrpSpPr/>
          <p:nvPr/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</a:extLst>
            </p:cNvPr>
            <p:cNvGrpSpPr/>
            <p:nvPr/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32999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FB6D0-92CA-4910-AE77-E238F4C89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13172-A138-4DD4-A5B1-58BA62507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897B9-E4AD-469B-A60D-9A1A4BD19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5E1B0-48D6-4F99-9955-39958BA96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F49DA-55D4-4E36-AEB9-A0E99E31A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54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FEBC7C-C5C1-4A79-A195-B35701C289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D34A74-3328-469B-ABCA-96F2FE368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E19AB-5637-455E-89C3-B41702C20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4F2A3-EBEE-4F42-BAC2-A482F00E6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E1C27-1A43-4B0B-88D0-0C5FE1DBE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90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48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45267-19A7-4A3D-9658-AD3F78DD3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2305800"/>
            <a:ext cx="4636800" cy="2246400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17554-5672-499F-BEB9-AB069E6D1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65250" y="2305800"/>
            <a:ext cx="4636800" cy="22464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1">
                <a:solidFill>
                  <a:schemeClr val="tx1"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BA3C6-C279-46AA-B4EE-5F861D83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3/8/2024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C125B-DDB9-4F4E-B9E9-A747E648F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D465E-E86B-42A8-B18A-9046E40D6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81007E-0E57-40DB-9A98-D04E0A05937B}"/>
              </a:ext>
            </a:extLst>
          </p:cNvPr>
          <p:cNvSpPr/>
          <p:nvPr/>
        </p:nvSpPr>
        <p:spPr>
          <a:xfrm>
            <a:off x="1437136" y="649304"/>
            <a:ext cx="340415" cy="340415"/>
          </a:xfrm>
          <a:prstGeom prst="ellipse">
            <a:avLst/>
          </a:prstGeo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FFFFFF">
                  <a:alpha val="10000"/>
                </a:srgbClr>
              </a:gs>
            </a:gsLst>
            <a:lin ang="27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2D7ED2-BAE3-470E-9EFF-F2A49EDD9767}"/>
              </a:ext>
            </a:extLst>
          </p:cNvPr>
          <p:cNvGrpSpPr/>
          <p:nvPr/>
        </p:nvGrpSpPr>
        <p:grpSpPr>
          <a:xfrm rot="10800000">
            <a:off x="1079500" y="952167"/>
            <a:ext cx="641184" cy="1069728"/>
            <a:chOff x="6484111" y="2967038"/>
            <a:chExt cx="641184" cy="106972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5B14D1A-9E1B-41C3-96AA-A5C40C4F9B3A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14" name="Freeform 68">
                <a:extLst>
                  <a:ext uri="{FF2B5EF4-FFF2-40B4-BE49-F238E27FC236}">
                    <a16:creationId xmlns:a16="http://schemas.microsoft.com/office/drawing/2014/main" id="{00EC83EC-04A6-4533-80A5-B1817F1FB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69">
                <a:extLst>
                  <a:ext uri="{FF2B5EF4-FFF2-40B4-BE49-F238E27FC236}">
                    <a16:creationId xmlns:a16="http://schemas.microsoft.com/office/drawing/2014/main" id="{BF61FF24-9074-4265-ACF4-1AEC3621B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Line 70">
                <a:extLst>
                  <a:ext uri="{FF2B5EF4-FFF2-40B4-BE49-F238E27FC236}">
                    <a16:creationId xmlns:a16="http://schemas.microsoft.com/office/drawing/2014/main" id="{8D31D9FF-672B-4C5E-B4B2-DD86A12441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991EBFD-EBD5-48CE-9178-AF5B6F50D416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1B45F046-3129-4A30-9402-44BA590CD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24589F32-BB2E-46B1-BAB5-75EA779C7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Line 70">
                <a:extLst>
                  <a:ext uri="{FF2B5EF4-FFF2-40B4-BE49-F238E27FC236}">
                    <a16:creationId xmlns:a16="http://schemas.microsoft.com/office/drawing/2014/main" id="{0BD46CA5-AE89-4413-AB8D-347179D881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043A360-3214-4DB8-BD85-C6AE48D02D3A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240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4AEE3-6C7B-402E-B26D-1D079D78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01641-6BDA-433D-9393-1DDACE067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9400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F8D2A-A489-488D-B1E1-23F36D3E9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4202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242E8-AEEF-4BBD-94E9-86F89D69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8D2CA-06C9-412D-A5D6-F97DDBBB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A80D9-E04B-47BF-80DA-01E68346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97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4928400" cy="661912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4200" y="1736732"/>
            <a:ext cx="49284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4200" y="2431257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285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177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46A27C-9BDA-43B3-96EA-C145EA7F0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1FBD5E-AA17-42F1-8615-49F2664D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7A2D5-EBE5-43DD-8CF2-8B90801A0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839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451E1-40E1-4ED2-A9E3-6376E774A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1" y="955674"/>
            <a:ext cx="3531600" cy="138499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AAE5E-AD83-40D4-8BDB-6B2525024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850" y="882651"/>
            <a:ext cx="5760000" cy="48958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4DF8E2-A28B-4889-AD9E-1D733FEA2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9401" y="2584759"/>
            <a:ext cx="3531600" cy="319374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EF812-B775-468C-84D9-4394CC19F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E1DEB3-5237-467C-A5B6-EDA7F366E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77A6B-440F-4D7B-92DA-1B964D029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89B2F1-1E32-44DB-B50E-BEA1896CAD8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643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6B204-119E-45DB-A177-995FF5D9B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55456"/>
            <a:ext cx="3531600" cy="1384995"/>
          </a:xfrm>
        </p:spPr>
        <p:txBody>
          <a:bodyPr anchor="b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CD3036-53A8-4361-AAAC-D8072EB470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40001"/>
            <a:ext cx="6115050" cy="52385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FCFCD5-820E-47D9-9A60-57680C4C9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0000" y="2584758"/>
            <a:ext cx="3531600" cy="328422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446C3-A62E-4690-9098-53D59C4C3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6C8B8-EA3D-45E5-950A-B6F1EA0B4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ACAB7-ADBF-42E5-A214-232BA9EFB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E80DA6-B971-46B7-B0D3-8581AE0B6AC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184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2DDA7E-8449-42D1-93BD-4E96C1BF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2EB64-DBC0-4012-830E-9166670D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400" y="1685925"/>
            <a:ext cx="10213200" cy="4040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9A3E9-8704-4E26-A519-8215B3E94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4EC743F4-8769-40B4-85DF-6CB8DE9F66AA}" type="datetimeFigureOut">
              <a:rPr lang="en-US" smtClean="0"/>
              <a:pPr/>
              <a:t>3/8/2024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90E32-87A0-44C2-A299-D45FAB146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3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C1A41-01A7-44E2-965B-ACFD4F280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047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13" r:id="rId5"/>
    <p:sldLayoutId id="2147483718" r:id="rId6"/>
    <p:sldLayoutId id="2147483714" r:id="rId7"/>
    <p:sldLayoutId id="2147483715" r:id="rId8"/>
    <p:sldLayoutId id="2147483716" r:id="rId9"/>
    <p:sldLayoutId id="2147483717" r:id="rId10"/>
    <p:sldLayoutId id="214748371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zimo.dnevnik.hr/clanak/vec-za-15-godina-ljudski-mozak-postat-ce-hibrid-biologije-i-tehnologije---400831.html" TargetMode="External"/><Relationship Id="rId2" Type="http://schemas.openxmlformats.org/officeDocument/2006/relationships/hyperlink" Target="https://www.bug.hr/istrazivanja/ljudski-mozak-nema-problema-s-prihvacanjem-dodatnog-robotskog-palca-2158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reepik.com/search?format=search&amp;last_filter=page&amp;last_value=2&amp;page=2&amp;query=human+brain+and+ai#uuid=3261df25-67bc-4a62-9f32-bf485c72c99a" TargetMode="External"/><Relationship Id="rId5" Type="http://schemas.openxmlformats.org/officeDocument/2006/relationships/hyperlink" Target="https://www.skole.hr/15-zanimljivih-cinjenica-o-mozgu/" TargetMode="External"/><Relationship Id="rId4" Type="http://schemas.openxmlformats.org/officeDocument/2006/relationships/hyperlink" Target="https://www.bbc.com/serbian/lat/svet-5576598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4CA2EAD-E7C7-4F64-924A-52D34FD75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5975" y="1080000"/>
            <a:ext cx="6307200" cy="2185200"/>
          </a:xfrm>
        </p:spPr>
        <p:txBody>
          <a:bodyPr>
            <a:normAutofit/>
          </a:bodyPr>
          <a:lstStyle/>
          <a:p>
            <a:r>
              <a:rPr lang="hr-HR" dirty="0">
                <a:cs typeface="Calibri Light"/>
              </a:rPr>
              <a:t>Roboti i mozak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5975" y="4068000"/>
            <a:ext cx="6307200" cy="1710500"/>
          </a:xfrm>
        </p:spPr>
        <p:txBody>
          <a:bodyPr>
            <a:normAutofit/>
          </a:bodyPr>
          <a:lstStyle/>
          <a:p>
            <a:r>
              <a:rPr lang="hr-HR" dirty="0"/>
              <a:t>Tjedan mozga (11.-17.3.2024.)</a:t>
            </a:r>
            <a:endParaRPr lang="en-US" dirty="0"/>
          </a:p>
        </p:txBody>
      </p:sp>
      <p:pic>
        <p:nvPicPr>
          <p:cNvPr id="4" name="Picture 3" descr="Angle view of circuit shaped like a brain">
            <a:extLst>
              <a:ext uri="{FF2B5EF4-FFF2-40B4-BE49-F238E27FC236}">
                <a16:creationId xmlns:a16="http://schemas.microsoft.com/office/drawing/2014/main" id="{C443A46B-6D8E-B209-FDAF-F4A9FD9C3F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92" r="29675" b="-5"/>
          <a:stretch/>
        </p:blipFill>
        <p:spPr>
          <a:xfrm>
            <a:off x="20" y="10"/>
            <a:ext cx="3863955" cy="685798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59575" y="369087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00712A-1EE5-4D91-92F0-4C2B603E0C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90" y="-139276"/>
            <a:ext cx="11778746" cy="66019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C933A4-6747-46D7-9AD8-471879ADDF9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  <a:alpha val="50000"/>
            </a:schemeClr>
          </a:solidFill>
        </p:spPr>
        <p:txBody>
          <a:bodyPr/>
          <a:lstStyle/>
          <a:p>
            <a:r>
              <a:rPr lang="pl-PL" b="1" dirty="0"/>
              <a:t>Učenje i pamćenje u robotima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648A0-B52E-4A08-90C0-128A65EF5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400" y="1685925"/>
            <a:ext cx="10213200" cy="3320973"/>
          </a:xfrm>
          <a:solidFill>
            <a:schemeClr val="accent1">
              <a:lumMod val="60000"/>
              <a:lumOff val="40000"/>
              <a:alpha val="75000"/>
            </a:schemeClr>
          </a:solidFill>
        </p:spPr>
        <p:txBody>
          <a:bodyPr/>
          <a:lstStyle/>
          <a:p>
            <a:r>
              <a:rPr lang="hr-HR" b="1" dirty="0"/>
              <a:t>Kako roboti koriste učenje i pamćenje?</a:t>
            </a:r>
          </a:p>
          <a:p>
            <a:r>
              <a:rPr lang="hr-HR" dirty="0"/>
              <a:t>Roboti mogu učiti iz iskustva i prilagođavati svoje ponašanje na temelju prikupljenih podataka.</a:t>
            </a:r>
          </a:p>
          <a:p>
            <a:r>
              <a:rPr lang="hr-HR" dirty="0"/>
              <a:t>Pamćenje omogućuje robotima da reproduciraju prethodno naučene zadatke i postupke.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1548905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37A07-6D29-43DB-AF96-C365060C6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Primjena </a:t>
            </a:r>
            <a:r>
              <a:rPr lang="hr-HR" b="1" dirty="0"/>
              <a:t>r</a:t>
            </a:r>
            <a:r>
              <a:rPr lang="sv-SE" b="1" dirty="0"/>
              <a:t>obotike i </a:t>
            </a:r>
            <a:r>
              <a:rPr lang="hr-HR" b="1" dirty="0"/>
              <a:t>m</a:t>
            </a:r>
            <a:r>
              <a:rPr lang="sv-SE" b="1" dirty="0"/>
              <a:t>ozga u </a:t>
            </a:r>
            <a:r>
              <a:rPr lang="hr-HR" b="1" dirty="0"/>
              <a:t>m</a:t>
            </a:r>
            <a:r>
              <a:rPr lang="sv-SE" b="1" dirty="0"/>
              <a:t>edicini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8ADF6-F509-4A1D-B03D-2B94EF2B0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400" y="1685925"/>
            <a:ext cx="5154616" cy="4976816"/>
          </a:xfrm>
        </p:spPr>
        <p:txBody>
          <a:bodyPr/>
          <a:lstStyle/>
          <a:p>
            <a:r>
              <a:rPr lang="hr-HR" b="1" dirty="0"/>
              <a:t>Uloga robotike u medicinskim operacijama i dijagnostici:</a:t>
            </a:r>
          </a:p>
          <a:p>
            <a:r>
              <a:rPr lang="hr-HR" dirty="0"/>
              <a:t>Roboti se koriste za precizne kirurške zahvate i dijagnostiku bolesti, što smanjuje rizik od ljudske pogreške.</a:t>
            </a:r>
          </a:p>
          <a:p>
            <a:r>
              <a:rPr lang="hr-HR" dirty="0"/>
              <a:t>Povezanost preciznosti robota i ljudskih sposobnosti pruža nove mogućnosti za liječenje i istraživanje.</a:t>
            </a:r>
          </a:p>
          <a:p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4C1A02-BBE1-43E1-BA67-F74A0E91B6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538" y="1508125"/>
            <a:ext cx="5154616" cy="515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888139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E8D66-1B24-4215-AD92-4C73DF388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763893"/>
            <a:ext cx="4980221" cy="1112836"/>
          </a:xfrm>
        </p:spPr>
        <p:txBody>
          <a:bodyPr/>
          <a:lstStyle/>
          <a:p>
            <a:r>
              <a:rPr lang="hr-HR" b="1" dirty="0"/>
              <a:t>Etički izazovi u razvoju tehnologije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A65F1-7690-4959-AAE7-B44E7285C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561" y="2053916"/>
            <a:ext cx="5232980" cy="4040191"/>
          </a:xfrm>
        </p:spPr>
        <p:txBody>
          <a:bodyPr/>
          <a:lstStyle/>
          <a:p>
            <a:r>
              <a:rPr lang="hr-HR" b="1" dirty="0"/>
              <a:t>Razmatranje etičkih pitanja:</a:t>
            </a:r>
          </a:p>
          <a:p>
            <a:r>
              <a:rPr lang="hr-HR" dirty="0"/>
              <a:t>Razvoj robotike i umjetne inteligencije postavlja pitanja o pravima, slobodi, privatnosti i sigurnosti.</a:t>
            </a:r>
          </a:p>
          <a:p>
            <a:r>
              <a:rPr lang="hr-HR" dirty="0"/>
              <a:t>Potrebno je osigurati etičko korištenje tehnologije kako bi se minimizirali negativni utjecaji na društvo.</a:t>
            </a:r>
          </a:p>
          <a:p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13BC98-174F-4DF1-967B-24F31D49FF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95"/>
          <a:stretch/>
        </p:blipFill>
        <p:spPr>
          <a:xfrm>
            <a:off x="6222380" y="0"/>
            <a:ext cx="59867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41129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46325-2327-4AEB-9244-A3E9D1DB7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3055" y="439677"/>
            <a:ext cx="4492101" cy="1112836"/>
          </a:xfrm>
        </p:spPr>
        <p:txBody>
          <a:bodyPr/>
          <a:lstStyle/>
          <a:p>
            <a:r>
              <a:rPr lang="hr-HR" b="1" dirty="0"/>
              <a:t>Budućnost integracije tehnologije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503A1-2C5C-4C57-813C-827B775BB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34" y="1818843"/>
            <a:ext cx="4633123" cy="4732398"/>
          </a:xfrm>
        </p:spPr>
        <p:txBody>
          <a:bodyPr>
            <a:normAutofit/>
          </a:bodyPr>
          <a:lstStyle/>
          <a:p>
            <a:r>
              <a:rPr lang="hr-HR" dirty="0"/>
              <a:t>Tehnološki napredak će omogućiti sve veću integraciju robota i umjetne inteligencije u svakodnevni život.</a:t>
            </a:r>
          </a:p>
          <a:p>
            <a:r>
              <a:rPr lang="hr-HR" dirty="0"/>
              <a:t>Potencijalni utjecaj na radna mjesta, društvo i pojedince zahtijeva pažljivo planiranje i prilagodbu.</a:t>
            </a:r>
          </a:p>
          <a:p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A5462F-00C7-497D-AB99-8AA49D6BD8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6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78329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E815B-3AFE-4C84-A59B-7CBDD9B99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Inovacije u polju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B20E6-F022-46DB-A4A2-DF908A317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400" y="1685925"/>
            <a:ext cx="4745575" cy="4040191"/>
          </a:xfrm>
        </p:spPr>
        <p:txBody>
          <a:bodyPr/>
          <a:lstStyle/>
          <a:p>
            <a:r>
              <a:rPr lang="hr-HR" b="1" dirty="0"/>
              <a:t>Najnoviji napredak u području robotike i umjetne inteligencije:</a:t>
            </a:r>
          </a:p>
          <a:p>
            <a:r>
              <a:rPr lang="hr-HR" dirty="0"/>
              <a:t>Primjeri samoučećih robota, adaptivnih AI tehnologija i naprednih aplikacija.</a:t>
            </a:r>
          </a:p>
          <a:p>
            <a:r>
              <a:rPr lang="hr-HR" dirty="0"/>
              <a:t>Inovacije koje mijenjaju načine  interakcija između ljudi, strojeva i okoline.</a:t>
            </a:r>
          </a:p>
          <a:p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F55E1D-3AA7-40A2-849B-AAB2DBB3BB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975" y="279208"/>
            <a:ext cx="6299583" cy="629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431402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CE35A-8AFD-4318-87C2-2A0403C17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479" y="2188577"/>
            <a:ext cx="5393645" cy="1877395"/>
          </a:xfrm>
        </p:spPr>
        <p:txBody>
          <a:bodyPr>
            <a:normAutofit/>
          </a:bodyPr>
          <a:lstStyle/>
          <a:p>
            <a:r>
              <a:rPr lang="hr-HR" sz="3600" dirty="0"/>
              <a:t>Trebamo li se oslanjati na umjetnu inteligenciju?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6ACF36-3287-42A1-9449-697E5EB79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0"/>
            <a:ext cx="5486400" cy="6858000"/>
          </a:xfrm>
        </p:spPr>
      </p:pic>
    </p:spTree>
    <p:extLst>
      <p:ext uri="{BB962C8B-B14F-4D97-AF65-F5344CB8AC3E}">
        <p14:creationId xmlns:p14="http://schemas.microsoft.com/office/powerpoint/2010/main" val="2092203363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BD2E2-29C4-401D-9E76-C9F6D7F2E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279880"/>
            <a:ext cx="10213200" cy="1112836"/>
          </a:xfrm>
        </p:spPr>
        <p:txBody>
          <a:bodyPr/>
          <a:lstStyle/>
          <a:p>
            <a:r>
              <a:rPr lang="hr-HR" dirty="0"/>
              <a:t>Zanimljivosti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AF913-7D0F-4B81-9067-EF2FA0B83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049" y="1685925"/>
            <a:ext cx="11043821" cy="4705998"/>
          </a:xfrm>
        </p:spPr>
        <p:txBody>
          <a:bodyPr>
            <a:normAutofit fontScale="85000" lnSpcReduction="20000"/>
          </a:bodyPr>
          <a:lstStyle/>
          <a:p>
            <a:pPr marL="457200" indent="-457200" fontAlgn="base">
              <a:buFont typeface="+mj-lt"/>
              <a:buAutoNum type="arabicPeriod"/>
            </a:pPr>
            <a:r>
              <a:rPr lang="hr-HR" dirty="0"/>
              <a:t>Iako je odgovoran za samo oko 2 % tjelesne težine, mozak troši oko 20 % kisika u našoj krvi i 25 % glukoze (šećera) koja cirkulira u krvotoku.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hr-HR" dirty="0"/>
              <a:t>Mozak proizvodi struju dovoljno jaku da napaja žarulju od 10 do 23 W.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hr-HR" dirty="0"/>
              <a:t>Prosječan mozak odraslog čovjeka težak je od 1,3 do 1,4 kg. Veličina i težina nemaju apsolutno nikakvu vezu s koeficijentom inteligencije (IQ).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hr-HR" dirty="0"/>
              <a:t>Veličina mozga tek rođene bebe utrostruči se u prvoj godini života.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hr-HR" dirty="0"/>
              <a:t>Mnoge su studije dokazale da mozak bez ikakvih problema može stvoriti lažno sjećanje, tj. kreirati neki događaj u našem djetinjstvu koji se zapravo nikada nije dogodio.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hr-HR" dirty="0"/>
              <a:t>Ako je zdrav, mozak nikada ne gubi sposobnost učenja.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hr-HR" dirty="0"/>
              <a:t>Brojna su znanstvena istraživanja zaključila kako čitanje djeci naglas i često razgovaranje s njima značajno doprinosi razvoju njihovih mozgova.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5450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75C1F-92D8-44EA-BB2D-3B2CD3CB3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400" y="656948"/>
            <a:ext cx="10213200" cy="5868139"/>
          </a:xfrm>
        </p:spPr>
        <p:txBody>
          <a:bodyPr>
            <a:normAutofit fontScale="77500" lnSpcReduction="20000"/>
          </a:bodyPr>
          <a:lstStyle/>
          <a:p>
            <a:pPr marL="0" indent="0" fontAlgn="base">
              <a:buNone/>
            </a:pPr>
            <a:endParaRPr lang="hr-HR" dirty="0"/>
          </a:p>
          <a:p>
            <a:pPr marL="457200" indent="-457200" fontAlgn="base">
              <a:buFont typeface="+mj-lt"/>
              <a:buAutoNum type="arabicPeriod" startAt="8"/>
            </a:pPr>
            <a:r>
              <a:rPr lang="hr-HR" dirty="0"/>
              <a:t>U mozgu se nalazi oko 100 milijardi neurona, ali oni čine samo 10 % mozga. Oko 75 % mozga čini voda.</a:t>
            </a:r>
          </a:p>
          <a:p>
            <a:pPr marL="457200" indent="-457200" fontAlgn="base">
              <a:buFont typeface="+mj-lt"/>
              <a:buAutoNum type="arabicPeriod" startAt="8"/>
            </a:pPr>
            <a:r>
              <a:rPr lang="hr-HR" dirty="0"/>
              <a:t>Kada se prekine dotok krvi do mozga, on izgubi svijest nakon 8 do 10 sekundi, a bez kisika može preživjeti od 4 do 6 minuta.</a:t>
            </a:r>
          </a:p>
          <a:p>
            <a:pPr marL="457200" indent="-457200" fontAlgn="base">
              <a:buFont typeface="+mj-lt"/>
              <a:buAutoNum type="arabicPeriod" startAt="8"/>
            </a:pPr>
            <a:r>
              <a:rPr lang="hr-HR" dirty="0"/>
              <a:t>Mozak je najaktivniji kada spavate. Osobe s višim IQ-om sanjaju više, ali dokazano je osobe koje malo odspavaju tokom dana imaju više energije i bolje se mogu fokusirati na posao.</a:t>
            </a:r>
          </a:p>
          <a:p>
            <a:pPr marL="457200" indent="-457200" fontAlgn="base">
              <a:buFont typeface="+mj-lt"/>
              <a:buAutoNum type="arabicPeriod" startAt="8"/>
            </a:pPr>
            <a:r>
              <a:rPr lang="hr-HR" dirty="0"/>
              <a:t>Smijanje aktivira pet različitih dijelova mozga.</a:t>
            </a:r>
          </a:p>
          <a:p>
            <a:pPr marL="457200" indent="-457200" fontAlgn="base">
              <a:buFont typeface="+mj-lt"/>
              <a:buAutoNum type="arabicPeriod" startAt="8"/>
            </a:pPr>
            <a:r>
              <a:rPr lang="hr-HR" dirty="0"/>
              <a:t>Svaki put kada se nečega prisjetite ili imate novu misao, stvara se nova veza u mozgu.</a:t>
            </a:r>
          </a:p>
          <a:p>
            <a:pPr marL="457200" indent="-457200" fontAlgn="base">
              <a:buFont typeface="+mj-lt"/>
              <a:buAutoNum type="arabicPeriod" startAt="8"/>
            </a:pPr>
            <a:r>
              <a:rPr lang="hr-HR" dirty="0"/>
              <a:t>Kada imate glavobolju, ne boli vas mozak. Ovaj organ nema receptore za bol i zbog toga ne može osjetiti bol.</a:t>
            </a:r>
          </a:p>
          <a:p>
            <a:pPr marL="457200" indent="-457200" fontAlgn="base">
              <a:buFont typeface="+mj-lt"/>
              <a:buAutoNum type="arabicPeriod" startAt="8"/>
            </a:pPr>
            <a:r>
              <a:rPr lang="hr-HR" dirty="0"/>
              <a:t>Vaš je mozak sposoban imati više ideja od broja atoma u poznatom svemiru.</a:t>
            </a:r>
          </a:p>
          <a:p>
            <a:pPr marL="457200" indent="-457200" fontAlgn="base">
              <a:buFont typeface="+mj-lt"/>
              <a:buAutoNum type="arabicPeriod" startAt="8"/>
            </a:pPr>
            <a:r>
              <a:rPr lang="hr-HR" dirty="0"/>
              <a:t>Istraživanja su pokazala kako je hipokampus, dio koji se bavi vizualno-prostornom svijesti, veći kod taksista u Londonu nego kod ostalih ljudi. Londonski taksisti mjesecima, a ponekada i godinama uče napamet doslovno svaku ulicu u Londonu prije nego dobiju licencu.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0105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681CC-4C33-4B5B-A393-AD3219CBE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Literatura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2D7A8-1331-4272-9E55-7777D753D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400" y="1508124"/>
            <a:ext cx="10213200" cy="5203393"/>
          </a:xfrm>
        </p:spPr>
        <p:txBody>
          <a:bodyPr>
            <a:normAutofit/>
          </a:bodyPr>
          <a:lstStyle/>
          <a:p>
            <a:r>
              <a:rPr lang="hr-HR" dirty="0">
                <a:hlinkClick r:id="rId2"/>
              </a:rPr>
              <a:t>https://www.bug.hr/istrazivanja/ljudski-mozak-nema-problema-s-prihvacanjem-dodatnog-robotskog-palca-21587</a:t>
            </a:r>
            <a:endParaRPr lang="hr-HR" dirty="0"/>
          </a:p>
          <a:p>
            <a:r>
              <a:rPr lang="hr-HR" dirty="0">
                <a:hlinkClick r:id="rId3"/>
              </a:rPr>
              <a:t>https://zimo.dnevnik.hr/clanak/vec-za-15-godina-ljudski-mozak-postat-ce-hibrid-biologije-i-tehnologije---400831.html</a:t>
            </a:r>
            <a:endParaRPr lang="hr-HR" dirty="0"/>
          </a:p>
          <a:p>
            <a:r>
              <a:rPr lang="hr-HR" dirty="0">
                <a:hlinkClick r:id="rId4"/>
              </a:rPr>
              <a:t>https://www.bbc.com/serbian/lat/svet-55765980</a:t>
            </a:r>
            <a:endParaRPr lang="hr-HR" dirty="0"/>
          </a:p>
          <a:p>
            <a:r>
              <a:rPr lang="hr-HR" dirty="0">
                <a:hlinkClick r:id="rId5"/>
              </a:rPr>
              <a:t>https://www.skole.hr/15-zanimljivih-cinjenica-o-mozgu/</a:t>
            </a:r>
            <a:endParaRPr lang="hr-HR" dirty="0"/>
          </a:p>
          <a:p>
            <a:r>
              <a:rPr lang="hr-HR" dirty="0">
                <a:hlinkClick r:id="rId6"/>
              </a:rPr>
              <a:t>https://www.freepik.com/search?format=search&amp;last_filter=page&amp;last_value=2&amp;page=2&amp;query=human+brain+and+ai#uuid=3261df25-67bc-4a62-9f32-bf485c72c99a</a:t>
            </a:r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32928546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C9DC1-0766-0567-048C-3CB696448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Definicija i uloga robota u suvremenom društvu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16337-27B9-3610-6ED2-D23FABAE4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033" y="1810212"/>
            <a:ext cx="5535687" cy="4776786"/>
          </a:xfrm>
        </p:spPr>
        <p:txBody>
          <a:bodyPr>
            <a:normAutofit/>
          </a:bodyPr>
          <a:lstStyle/>
          <a:p>
            <a:r>
              <a:rPr lang="hr-HR" dirty="0"/>
              <a:t>Roboti su složeni strojevi koji obavljaju zadatke uz minimalnu ljudsku intervenciju.</a:t>
            </a:r>
          </a:p>
          <a:p>
            <a:r>
              <a:rPr lang="hr-HR" dirty="0"/>
              <a:t>Robot je višefuncionalni manipulator s mogućnošću reprogramiranja</a:t>
            </a:r>
          </a:p>
          <a:p>
            <a:r>
              <a:rPr lang="hr-HR" dirty="0"/>
              <a:t>Uloga robota u proizvodnji, medicini, istraživanju svemira i podmorja, kućanstvu  i mnogim drugim područjima je sve značajnija.</a:t>
            </a:r>
          </a:p>
          <a:p>
            <a:endParaRPr lang="hr-HR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D96918-45F6-4F13-B168-E0A652E519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24" y="2077374"/>
            <a:ext cx="5871979" cy="419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91596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F4BA7-1974-438E-ADAF-686850C3A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B725E1-2F0E-4800-A341-742C3D3D9E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27"/>
            <a:ext cx="4135435" cy="334785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7DB9F5-3224-43FE-A3AB-85A55E5D32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" b="10010"/>
          <a:stretch/>
        </p:blipFill>
        <p:spPr>
          <a:xfrm>
            <a:off x="4189413" y="3361385"/>
            <a:ext cx="3948929" cy="34964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DF231A-BBBE-4CB8-A0C4-E28D4C83BE7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7" b="9784"/>
          <a:stretch/>
        </p:blipFill>
        <p:spPr>
          <a:xfrm>
            <a:off x="13471" y="3496615"/>
            <a:ext cx="4040189" cy="33613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FCC918-4EE6-4FAB-939D-4626FEBCE2E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1" b="4835"/>
          <a:stretch/>
        </p:blipFill>
        <p:spPr>
          <a:xfrm>
            <a:off x="8260624" y="3278332"/>
            <a:ext cx="3917905" cy="35795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B2CE75-A399-43DA-8A90-4E9D25CA50D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" t="8624" r="1762" b="3214"/>
          <a:stretch/>
        </p:blipFill>
        <p:spPr>
          <a:xfrm>
            <a:off x="4189413" y="13527"/>
            <a:ext cx="4411769" cy="33478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3BCA99-7BEA-406B-866B-7637C0A3DCF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0" t="2203" r="6730" b="3488"/>
          <a:stretch/>
        </p:blipFill>
        <p:spPr>
          <a:xfrm>
            <a:off x="8526567" y="0"/>
            <a:ext cx="3665434" cy="327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551524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D4FC4-599A-456B-AC45-C76C84B93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Ključne komponente robota i njihovo funkcioniranje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C50C1-73F3-430F-B198-6A60A7449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Funkcionalne cjeline robota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70D003-6144-403D-992B-1DFB0BCE7C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5925"/>
            <a:ext cx="12192000" cy="532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14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D673B-B180-4BD4-919B-6693D890E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8532" y="223025"/>
            <a:ext cx="10213200" cy="1112836"/>
          </a:xfrm>
        </p:spPr>
        <p:txBody>
          <a:bodyPr/>
          <a:lstStyle/>
          <a:p>
            <a:r>
              <a:rPr lang="hr-HR" b="1" dirty="0"/>
              <a:t>Mozak i umjetna inteligencija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FB35C-7A2A-4DDA-93D9-F6CE7E8E6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0897" y="1574412"/>
            <a:ext cx="5106600" cy="4926748"/>
          </a:xfrm>
        </p:spPr>
        <p:txBody>
          <a:bodyPr>
            <a:normAutofit fontScale="92500"/>
          </a:bodyPr>
          <a:lstStyle/>
          <a:p>
            <a:r>
              <a:rPr lang="hr-HR" b="1" dirty="0"/>
              <a:t>Struktura ljudskog mozga:</a:t>
            </a:r>
            <a:endParaRPr lang="hr-HR" dirty="0"/>
          </a:p>
          <a:p>
            <a:pPr lvl="1"/>
            <a:r>
              <a:rPr lang="hr-HR" i="0" dirty="0"/>
              <a:t>Neuroni, sinapse i složeni obrasci aktivnosti u mozgu omogućuju obradu informacija i donošenje odluka.</a:t>
            </a:r>
          </a:p>
          <a:p>
            <a:r>
              <a:rPr lang="hr-HR" b="1" dirty="0"/>
              <a:t>Koncept umjetne inteligencije:</a:t>
            </a:r>
            <a:endParaRPr lang="hr-HR" dirty="0"/>
          </a:p>
          <a:p>
            <a:pPr lvl="1"/>
            <a:r>
              <a:rPr lang="hr-HR" i="0" dirty="0"/>
              <a:t>Umjetna inteligencija pokušava oponašati ljudsku sposobnost učenja, donošenja odluka i rješavanja problema pomoću računalnih algoritama.</a:t>
            </a:r>
          </a:p>
          <a:p>
            <a:endParaRPr lang="hr-HR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548616-448C-4D2E-8750-9ADD099B19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26"/>
          <a:stretch/>
        </p:blipFill>
        <p:spPr>
          <a:xfrm>
            <a:off x="-133813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01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5F311-0CFF-4E37-AB09-9F93C272C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8997" y="1797961"/>
            <a:ext cx="10213200" cy="1112836"/>
          </a:xfrm>
        </p:spPr>
        <p:txBody>
          <a:bodyPr/>
          <a:lstStyle/>
          <a:p>
            <a:r>
              <a:rPr lang="hr-HR" dirty="0"/>
              <a:t>Ljudski mozak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47A55-65C5-4596-B1FC-3D5F16950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400" y="3428999"/>
            <a:ext cx="10400650" cy="3033712"/>
          </a:xfrm>
        </p:spPr>
        <p:txBody>
          <a:bodyPr>
            <a:normAutofit fontScale="92500" lnSpcReduction="10000"/>
          </a:bodyPr>
          <a:lstStyle/>
          <a:p>
            <a:r>
              <a:rPr lang="hr-HR" dirty="0"/>
              <a:t>Mozak je fascinantan jer je, između ostalih svojih kvaliteta, jedini organ koji pokušava sam sebe objasniti.</a:t>
            </a:r>
          </a:p>
          <a:p>
            <a:r>
              <a:rPr lang="hr-HR" dirty="0"/>
              <a:t>Sve što razumijemo razumijemo zahvaljujući njemu, od disanja preko čitanja do postavljanja filozofskih pitanja.</a:t>
            </a:r>
          </a:p>
          <a:p>
            <a:r>
              <a:rPr lang="hr-HR" dirty="0"/>
              <a:t>To je najsloženija i najzagonetnija struktura u svemiru.</a:t>
            </a:r>
          </a:p>
          <a:p>
            <a:r>
              <a:rPr lang="hr-HR" dirty="0"/>
              <a:t>Mozak ima više živčanih stanica nego što ima zvijezda u galaksiji.</a:t>
            </a:r>
          </a:p>
          <a:p>
            <a:endParaRPr lang="hr-HR" dirty="0"/>
          </a:p>
        </p:txBody>
      </p:sp>
      <p:pic>
        <p:nvPicPr>
          <p:cNvPr id="1026" name="Picture 2" descr="Cerebro">
            <a:extLst>
              <a:ext uri="{FF2B5EF4-FFF2-40B4-BE49-F238E27FC236}">
                <a16:creationId xmlns:a16="http://schemas.microsoft.com/office/drawing/2014/main" id="{8935633C-A0F1-4D57-AC43-8C4A48436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579" y="0"/>
            <a:ext cx="5557421" cy="312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6746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7DC7E-038B-4563-BA27-2B419C928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F66D4-B2F1-4D34-ACDE-6B89A0D44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400" y="1685925"/>
            <a:ext cx="10213200" cy="4528444"/>
          </a:xfrm>
        </p:spPr>
        <p:txBody>
          <a:bodyPr>
            <a:normAutofit fontScale="92500"/>
          </a:bodyPr>
          <a:lstStyle/>
          <a:p>
            <a:r>
              <a:rPr lang="hr-HR" dirty="0"/>
              <a:t>Bolje razumijemo empatiju, kritična područja jezika, moždane mehanizme emocija i neuronske sklopove koji su uključeni u promatranje i tumačenje svijeta oko nas.</a:t>
            </a:r>
          </a:p>
          <a:p>
            <a:r>
              <a:rPr lang="hr-HR" dirty="0"/>
              <a:t>Tijekom života naš se mozak neprestano transformira </a:t>
            </a:r>
            <a:r>
              <a:rPr lang="hr-HR" dirty="0">
                <a:sym typeface="Wingdings" panose="05000000000000000000" pitchFamily="2" charset="2"/>
              </a:rPr>
              <a:t> </a:t>
            </a:r>
            <a:r>
              <a:rPr lang="hr-HR" dirty="0"/>
              <a:t>fleksibilan i prilagodljiv organ</a:t>
            </a:r>
          </a:p>
          <a:p>
            <a:r>
              <a:rPr lang="hr-HR" dirty="0"/>
              <a:t>Neuroplastičnost, sposobnost živčanog sustava da se modificira ili prilagodi promjenama, omogućuje živčanim stanicama reorganizaciju, stvaranje novih veza i prilagodbu aktivnosti kao odgovor na promjene u okolini.</a:t>
            </a:r>
          </a:p>
          <a:p>
            <a:r>
              <a:rPr lang="hr-HR" dirty="0"/>
              <a:t>naše iskustvo trajno mijenja naš mozak </a:t>
            </a:r>
            <a:r>
              <a:rPr lang="hr-HR" dirty="0">
                <a:sym typeface="Wingdings" panose="05000000000000000000" pitchFamily="2" charset="2"/>
              </a:rPr>
              <a:t></a:t>
            </a:r>
            <a:r>
              <a:rPr lang="hr-HR" dirty="0"/>
              <a:t> jedan od glavnih mehanizama putem kojih je naša vrsta evoluirala i prilagođavala se tijekom vremena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05370614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42FB2-BE2D-4DE9-BEB0-1F38058D4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Paralele između Robota i Mozga</a:t>
            </a:r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9F40B8-8B0F-40EB-BE9E-EF0F0F3954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1794"/>
            <a:ext cx="12192000" cy="806996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122BD-BC37-48B5-83ED-6B9DAE63D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011" y="1508125"/>
            <a:ext cx="10213200" cy="4358703"/>
          </a:xfrm>
          <a:solidFill>
            <a:schemeClr val="accent1">
              <a:lumMod val="60000"/>
              <a:lumOff val="40000"/>
              <a:alpha val="75000"/>
            </a:schemeClr>
          </a:solidFill>
        </p:spPr>
        <p:txBody>
          <a:bodyPr>
            <a:normAutofit/>
          </a:bodyPr>
          <a:lstStyle/>
          <a:p>
            <a:r>
              <a:rPr lang="hr-HR" b="1" dirty="0"/>
              <a:t>Oponašanje funkcija mozga u robotima:</a:t>
            </a:r>
            <a:endParaRPr lang="hr-HR" dirty="0"/>
          </a:p>
          <a:p>
            <a:pPr lvl="1"/>
            <a:r>
              <a:rPr lang="hr-HR" i="0" dirty="0"/>
              <a:t>Roboti koriste senzore za prikupljanje informacija iz okoline, slično ljudskom osjetilnom sustavu.</a:t>
            </a:r>
          </a:p>
          <a:p>
            <a:pPr lvl="1"/>
            <a:r>
              <a:rPr lang="hr-HR" i="0" dirty="0"/>
              <a:t>Kontroleri robota interpretiraju podatke i donose odluke, analogno ljudskom mozgu.</a:t>
            </a:r>
          </a:p>
          <a:p>
            <a:r>
              <a:rPr lang="hr-HR" b="1" dirty="0"/>
              <a:t>Važnost senzora i osjetila te interpretacija podataka:</a:t>
            </a:r>
            <a:endParaRPr lang="hr-HR" dirty="0"/>
          </a:p>
          <a:p>
            <a:pPr lvl="1"/>
            <a:r>
              <a:rPr lang="hr-HR" i="0" dirty="0"/>
              <a:t>Senzori omogućuju robotima interakciju s okolinom i prilagodbu njihovih akcija prema promjenama</a:t>
            </a:r>
          </a:p>
        </p:txBody>
      </p:sp>
    </p:spTree>
    <p:extLst>
      <p:ext uri="{BB962C8B-B14F-4D97-AF65-F5344CB8AC3E}">
        <p14:creationId xmlns:p14="http://schemas.microsoft.com/office/powerpoint/2010/main" val="3179460972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4DEAD-FE1E-4887-8B3F-08A72FC64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Razlika između surove inteligencije i umjetne inteligencije</a:t>
            </a:r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EC8DE7-6CD8-4AE6-B6CE-C81FC0E5E8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2"/>
          <a:stretch/>
        </p:blipFill>
        <p:spPr>
          <a:xfrm>
            <a:off x="175361" y="1737267"/>
            <a:ext cx="5920639" cy="472544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4A34A-82D3-4770-B9A1-2C3E016E2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8137" y="1685925"/>
            <a:ext cx="5738502" cy="4870992"/>
          </a:xfrm>
          <a:solidFill>
            <a:schemeClr val="accent4">
              <a:lumMod val="40000"/>
              <a:lumOff val="60000"/>
              <a:alpha val="33000"/>
            </a:schemeClr>
          </a:solidFill>
        </p:spPr>
        <p:txBody>
          <a:bodyPr>
            <a:normAutofit/>
          </a:bodyPr>
          <a:lstStyle/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hr-HR" b="1" i="0" dirty="0"/>
              <a:t>Surova inteligencija </a:t>
            </a:r>
            <a:r>
              <a:rPr lang="hr-HR" i="0" dirty="0"/>
              <a:t>se odnosi na prirodnu ljudsku inteligenciju, dok umjetna inteligencija predstavlja stvaranje inteligentnih sustava računalom.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hr-HR" b="1" i="0" dirty="0"/>
              <a:t>Umjetna inteligencija </a:t>
            </a:r>
            <a:r>
              <a:rPr lang="hr-HR" i="0" dirty="0"/>
              <a:t>koristi velike količine podataka i složene algoritme za donošenje odluka i rješavanje problema.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88807891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Frosty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Frosted Leaf">
      <a:majorFont>
        <a:latin typeface="Goudy Old Style"/>
        <a:ea typeface=""/>
        <a:cs typeface=""/>
      </a:majorFont>
      <a:minorFont>
        <a:latin typeface="Avenir Next LT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ostyVTI" id="{DD283BC3-E0B6-4E4B-91CF-F0F54D51BB21}" vid="{3EE220F7-F497-4893-BE1F-7BB1D607421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283</TotalTime>
  <Words>986</Words>
  <Application>Microsoft Office PowerPoint</Application>
  <PresentationFormat>Widescreen</PresentationFormat>
  <Paragraphs>74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Avenir Next LT Pro</vt:lpstr>
      <vt:lpstr>Calibri Light</vt:lpstr>
      <vt:lpstr>Goudy Old Style</vt:lpstr>
      <vt:lpstr>Wingdings</vt:lpstr>
      <vt:lpstr>FrostyVTI</vt:lpstr>
      <vt:lpstr>Roboti i mozak</vt:lpstr>
      <vt:lpstr>Definicija i uloga robota u suvremenom društvu</vt:lpstr>
      <vt:lpstr>PowerPoint Presentation</vt:lpstr>
      <vt:lpstr>Ključne komponente robota i njihovo funkcioniranje</vt:lpstr>
      <vt:lpstr>Mozak i umjetna inteligencija</vt:lpstr>
      <vt:lpstr>Ljudski mozak</vt:lpstr>
      <vt:lpstr>PowerPoint Presentation</vt:lpstr>
      <vt:lpstr>Paralele između Robota i Mozga</vt:lpstr>
      <vt:lpstr>Razlika između surove inteligencije i umjetne inteligencije</vt:lpstr>
      <vt:lpstr>Učenje i pamćenje u robotima</vt:lpstr>
      <vt:lpstr>Primjena robotike i mozga u medicini</vt:lpstr>
      <vt:lpstr>Etički izazovi u razvoju tehnologije</vt:lpstr>
      <vt:lpstr>Budućnost integracije tehnologije</vt:lpstr>
      <vt:lpstr>Inovacije u polju</vt:lpstr>
      <vt:lpstr>Trebamo li se oslanjati na umjetnu inteligenciju?</vt:lpstr>
      <vt:lpstr>Zanimljivosti</vt:lpstr>
      <vt:lpstr>PowerPoint Presentation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Belinda Lugarić</cp:lastModifiedBy>
  <cp:revision>20</cp:revision>
  <dcterms:created xsi:type="dcterms:W3CDTF">2024-02-27T15:22:19Z</dcterms:created>
  <dcterms:modified xsi:type="dcterms:W3CDTF">2024-03-08T18:26:27Z</dcterms:modified>
</cp:coreProperties>
</file>