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3D3E1-CB3F-110C-A44B-F4E1D5DCA93C}" v="22" dt="2024-10-18T09:06:27.292"/>
    <p1510:client id="{8CA96315-6411-AEC3-F063-78E53DB54C37}" v="65" dt="2024-10-18T09:01:50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t korisnik" userId="S::urn:spo:anon#1598484352d928bdd0c840593217b5a7ac8dcbedd544c613c70fdbaa9efc2e22::" providerId="AD" clId="Web-{8CA96315-6411-AEC3-F063-78E53DB54C37}"/>
    <pc:docChg chg="modSld">
      <pc:chgData name="Gost korisnik" userId="S::urn:spo:anon#1598484352d928bdd0c840593217b5a7ac8dcbedd544c613c70fdbaa9efc2e22::" providerId="AD" clId="Web-{8CA96315-6411-AEC3-F063-78E53DB54C37}" dt="2024-10-18T09:01:50.127" v="62" actId="20577"/>
      <pc:docMkLst>
        <pc:docMk/>
      </pc:docMkLst>
      <pc:sldChg chg="modSp">
        <pc:chgData name="Gost korisnik" userId="S::urn:spo:anon#1598484352d928bdd0c840593217b5a7ac8dcbedd544c613c70fdbaa9efc2e22::" providerId="AD" clId="Web-{8CA96315-6411-AEC3-F063-78E53DB54C37}" dt="2024-10-18T08:59:17.732" v="2" actId="20577"/>
        <pc:sldMkLst>
          <pc:docMk/>
          <pc:sldMk cId="1195201363" sldId="257"/>
        </pc:sldMkLst>
        <pc:spChg chg="mod">
          <ac:chgData name="Gost korisnik" userId="S::urn:spo:anon#1598484352d928bdd0c840593217b5a7ac8dcbedd544c613c70fdbaa9efc2e22::" providerId="AD" clId="Web-{8CA96315-6411-AEC3-F063-78E53DB54C37}" dt="2024-10-18T08:59:17.732" v="2" actId="20577"/>
          <ac:spMkLst>
            <pc:docMk/>
            <pc:sldMk cId="1195201363" sldId="257"/>
            <ac:spMk id="3" creationId="{A7FABBD9-078F-1607-CA5F-6CA1C181329E}"/>
          </ac:spMkLst>
        </pc:spChg>
      </pc:sldChg>
      <pc:sldChg chg="modSp">
        <pc:chgData name="Gost korisnik" userId="S::urn:spo:anon#1598484352d928bdd0c840593217b5a7ac8dcbedd544c613c70fdbaa9efc2e22::" providerId="AD" clId="Web-{8CA96315-6411-AEC3-F063-78E53DB54C37}" dt="2024-10-18T09:00:22.968" v="44" actId="20577"/>
        <pc:sldMkLst>
          <pc:docMk/>
          <pc:sldMk cId="263801292" sldId="260"/>
        </pc:sldMkLst>
        <pc:spChg chg="mod">
          <ac:chgData name="Gost korisnik" userId="S::urn:spo:anon#1598484352d928bdd0c840593217b5a7ac8dcbedd544c613c70fdbaa9efc2e22::" providerId="AD" clId="Web-{8CA96315-6411-AEC3-F063-78E53DB54C37}" dt="2024-10-18T09:00:22.968" v="44" actId="20577"/>
          <ac:spMkLst>
            <pc:docMk/>
            <pc:sldMk cId="263801292" sldId="260"/>
            <ac:spMk id="3" creationId="{B8F29BF0-AA71-37A0-B4A0-4D29E0D069D2}"/>
          </ac:spMkLst>
        </pc:spChg>
      </pc:sldChg>
      <pc:sldChg chg="modSp">
        <pc:chgData name="Gost korisnik" userId="S::urn:spo:anon#1598484352d928bdd0c840593217b5a7ac8dcbedd544c613c70fdbaa9efc2e22::" providerId="AD" clId="Web-{8CA96315-6411-AEC3-F063-78E53DB54C37}" dt="2024-10-18T09:01:14.876" v="60" actId="20577"/>
        <pc:sldMkLst>
          <pc:docMk/>
          <pc:sldMk cId="3630852721" sldId="261"/>
        </pc:sldMkLst>
        <pc:spChg chg="mod">
          <ac:chgData name="Gost korisnik" userId="S::urn:spo:anon#1598484352d928bdd0c840593217b5a7ac8dcbedd544c613c70fdbaa9efc2e22::" providerId="AD" clId="Web-{8CA96315-6411-AEC3-F063-78E53DB54C37}" dt="2024-10-18T09:01:14.876" v="60" actId="20577"/>
          <ac:spMkLst>
            <pc:docMk/>
            <pc:sldMk cId="3630852721" sldId="261"/>
            <ac:spMk id="4" creationId="{5C9D8FAE-0E34-EE49-FFBF-8AF3688F7AD0}"/>
          </ac:spMkLst>
        </pc:spChg>
      </pc:sldChg>
      <pc:sldChg chg="modSp">
        <pc:chgData name="Gost korisnik" userId="S::urn:spo:anon#1598484352d928bdd0c840593217b5a7ac8dcbedd544c613c70fdbaa9efc2e22::" providerId="AD" clId="Web-{8CA96315-6411-AEC3-F063-78E53DB54C37}" dt="2024-10-18T09:01:50.127" v="62" actId="20577"/>
        <pc:sldMkLst>
          <pc:docMk/>
          <pc:sldMk cId="1243894805" sldId="264"/>
        </pc:sldMkLst>
        <pc:spChg chg="mod">
          <ac:chgData name="Gost korisnik" userId="S::urn:spo:anon#1598484352d928bdd0c840593217b5a7ac8dcbedd544c613c70fdbaa9efc2e22::" providerId="AD" clId="Web-{8CA96315-6411-AEC3-F063-78E53DB54C37}" dt="2024-10-18T09:01:50.127" v="62" actId="20577"/>
          <ac:spMkLst>
            <pc:docMk/>
            <pc:sldMk cId="1243894805" sldId="264"/>
            <ac:spMk id="3" creationId="{7D40820E-386F-009E-2B49-B797EAFD5268}"/>
          </ac:spMkLst>
        </pc:spChg>
      </pc:sldChg>
    </pc:docChg>
  </pc:docChgLst>
  <pc:docChgLst>
    <pc:chgData name="Gost korisnik" userId="S::urn:spo:anon#1598484352d928bdd0c840593217b5a7ac8dcbedd544c613c70fdbaa9efc2e22::" providerId="AD" clId="Web-{3B13D3E1-CB3F-110C-A44B-F4E1D5DCA93C}"/>
    <pc:docChg chg="modSld">
      <pc:chgData name="Gost korisnik" userId="S::urn:spo:anon#1598484352d928bdd0c840593217b5a7ac8dcbedd544c613c70fdbaa9efc2e22::" providerId="AD" clId="Web-{3B13D3E1-CB3F-110C-A44B-F4E1D5DCA93C}" dt="2024-10-18T09:06:26.730" v="19" actId="20577"/>
      <pc:docMkLst>
        <pc:docMk/>
      </pc:docMkLst>
      <pc:sldChg chg="modSp">
        <pc:chgData name="Gost korisnik" userId="S::urn:spo:anon#1598484352d928bdd0c840593217b5a7ac8dcbedd544c613c70fdbaa9efc2e22::" providerId="AD" clId="Web-{3B13D3E1-CB3F-110C-A44B-F4E1D5DCA93C}" dt="2024-10-18T09:04:20.113" v="3" actId="20577"/>
        <pc:sldMkLst>
          <pc:docMk/>
          <pc:sldMk cId="2296340477" sldId="256"/>
        </pc:sldMkLst>
        <pc:spChg chg="mod">
          <ac:chgData name="Gost korisnik" userId="S::urn:spo:anon#1598484352d928bdd0c840593217b5a7ac8dcbedd544c613c70fdbaa9efc2e22::" providerId="AD" clId="Web-{3B13D3E1-CB3F-110C-A44B-F4E1D5DCA93C}" dt="2024-10-18T09:04:20.113" v="3" actId="20577"/>
          <ac:spMkLst>
            <pc:docMk/>
            <pc:sldMk cId="2296340477" sldId="256"/>
            <ac:spMk id="3" creationId="{27439EAF-92DD-5BCB-3C5D-266284219FEF}"/>
          </ac:spMkLst>
        </pc:spChg>
      </pc:sldChg>
      <pc:sldChg chg="modSp">
        <pc:chgData name="Gost korisnik" userId="S::urn:spo:anon#1598484352d928bdd0c840593217b5a7ac8dcbedd544c613c70fdbaa9efc2e22::" providerId="AD" clId="Web-{3B13D3E1-CB3F-110C-A44B-F4E1D5DCA93C}" dt="2024-10-18T09:05:18.585" v="7" actId="20577"/>
        <pc:sldMkLst>
          <pc:docMk/>
          <pc:sldMk cId="927959223" sldId="259"/>
        </pc:sldMkLst>
        <pc:spChg chg="mod">
          <ac:chgData name="Gost korisnik" userId="S::urn:spo:anon#1598484352d928bdd0c840593217b5a7ac8dcbedd544c613c70fdbaa9efc2e22::" providerId="AD" clId="Web-{3B13D3E1-CB3F-110C-A44B-F4E1D5DCA93C}" dt="2024-10-18T09:05:18.585" v="7" actId="20577"/>
          <ac:spMkLst>
            <pc:docMk/>
            <pc:sldMk cId="927959223" sldId="259"/>
            <ac:spMk id="3" creationId="{8F7D48EE-1B2B-2F10-8D2F-23F99617F88F}"/>
          </ac:spMkLst>
        </pc:spChg>
      </pc:sldChg>
      <pc:sldChg chg="modSp">
        <pc:chgData name="Gost korisnik" userId="S::urn:spo:anon#1598484352d928bdd0c840593217b5a7ac8dcbedd544c613c70fdbaa9efc2e22::" providerId="AD" clId="Web-{3B13D3E1-CB3F-110C-A44B-F4E1D5DCA93C}" dt="2024-10-18T09:06:09.041" v="12" actId="20577"/>
        <pc:sldMkLst>
          <pc:docMk/>
          <pc:sldMk cId="3179079422" sldId="263"/>
        </pc:sldMkLst>
        <pc:spChg chg="mod">
          <ac:chgData name="Gost korisnik" userId="S::urn:spo:anon#1598484352d928bdd0c840593217b5a7ac8dcbedd544c613c70fdbaa9efc2e22::" providerId="AD" clId="Web-{3B13D3E1-CB3F-110C-A44B-F4E1D5DCA93C}" dt="2024-10-18T09:06:09.041" v="12" actId="20577"/>
          <ac:spMkLst>
            <pc:docMk/>
            <pc:sldMk cId="3179079422" sldId="263"/>
            <ac:spMk id="3" creationId="{46B98EC4-5335-935B-0342-9E9C81CA3156}"/>
          </ac:spMkLst>
        </pc:spChg>
      </pc:sldChg>
      <pc:sldChg chg="modSp">
        <pc:chgData name="Gost korisnik" userId="S::urn:spo:anon#1598484352d928bdd0c840593217b5a7ac8dcbedd544c613c70fdbaa9efc2e22::" providerId="AD" clId="Web-{3B13D3E1-CB3F-110C-A44B-F4E1D5DCA93C}" dt="2024-10-18T09:06:26.730" v="19" actId="20577"/>
        <pc:sldMkLst>
          <pc:docMk/>
          <pc:sldMk cId="1243894805" sldId="264"/>
        </pc:sldMkLst>
        <pc:spChg chg="mod">
          <ac:chgData name="Gost korisnik" userId="S::urn:spo:anon#1598484352d928bdd0c840593217b5a7ac8dcbedd544c613c70fdbaa9efc2e22::" providerId="AD" clId="Web-{3B13D3E1-CB3F-110C-A44B-F4E1D5DCA93C}" dt="2024-10-18T09:06:26.730" v="19" actId="20577"/>
          <ac:spMkLst>
            <pc:docMk/>
            <pc:sldMk cId="1243894805" sldId="264"/>
            <ac:spMk id="3" creationId="{7D40820E-386F-009E-2B49-B797EAFD52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83018-1EFC-499A-94CA-2AE905B04695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D119-8F67-4C90-83CC-FD80A7EED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2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D119-8F67-4C90-83CC-FD80A7EED6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2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4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0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1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2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9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2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tie-a-ti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molooco.com/types-of-ties/" TargetMode="External"/><Relationship Id="rId7" Type="http://schemas.openxmlformats.org/officeDocument/2006/relationships/hyperlink" Target="https://www.istra24.hr/komunal/sjecate-li-se-kravate-oko-arene-20.-obljetnicu-umjetnicke-instalacije-obiljezit-ce-izlozba-i-promocija-knjiga-hrvati-ujedinjeni-kravatom" TargetMode="External"/><Relationship Id="rId2" Type="http://schemas.openxmlformats.org/officeDocument/2006/relationships/hyperlink" Target="https://povijest.hr/drustvo/kultura/kravata-izum-hrva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ex.hr/vijesti/clanak/oko-pulske-arene-svezana-najveca-kravata-na-svijetu/165154.aspx" TargetMode="External"/><Relationship Id="rId5" Type="http://schemas.openxmlformats.org/officeDocument/2006/relationships/hyperlink" Target="https://croatia.hr/hr-hr/kultura-i-umjetnost/zanimljivosti/stil-na-hrvatski-nacin-kravatom-oko-svijeta" TargetMode="External"/><Relationship Id="rId4" Type="http://schemas.openxmlformats.org/officeDocument/2006/relationships/hyperlink" Target="https://www.enciklopedija.hr/clanak/kravat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ispotion.com/how-to-tie-the-trinity-tie-knot-98727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oatianattractions.com/kravata-the-ti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572980-FB84-8C29-1FAC-FAC5ECE2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dijevanje, zavezati, kravata, osoba&#10;&#10;Opis je automatski generiran">
            <a:extLst>
              <a:ext uri="{FF2B5EF4-FFF2-40B4-BE49-F238E27FC236}">
                <a16:creationId xmlns:a16="http://schemas.microsoft.com/office/drawing/2014/main" id="{E4BA37CB-D2CC-3245-7922-3D9473F117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410" b="1834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455C73E-E1C9-5FFA-E24E-CE84667EB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482602"/>
            <a:ext cx="7588155" cy="2236264"/>
          </a:xfrm>
        </p:spPr>
        <p:txBody>
          <a:bodyPr>
            <a:normAutofit/>
          </a:bodyPr>
          <a:lstStyle/>
          <a:p>
            <a:r>
              <a:rPr lang="hr-HR" sz="5400">
                <a:solidFill>
                  <a:srgbClr val="FFFFFF"/>
                </a:solidFill>
                <a:latin typeface="Amasis MT Pro" panose="02040504050005020304" pitchFamily="18" charset="-18"/>
                <a:cs typeface="Aharoni" panose="02010803020104030203" pitchFamily="2" charset="-79"/>
              </a:rPr>
              <a:t>Svjetski dan kravate</a:t>
            </a:r>
            <a:endParaRPr lang="en-GB" sz="5400">
              <a:solidFill>
                <a:srgbClr val="FFFFFF"/>
              </a:solidFill>
              <a:latin typeface="Amasis MT Pro" panose="02040504050005020304" pitchFamily="18" charset="-18"/>
              <a:cs typeface="Aharoni" panose="02010803020104030203" pitchFamily="2" charset="-79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7439EAF-92DD-5BCB-3C5D-266284219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793937"/>
            <a:ext cx="7588155" cy="14140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200" dirty="0">
                <a:solidFill>
                  <a:srgbClr val="FFFFFF"/>
                </a:solidFill>
                <a:latin typeface="Amasis MT Pro"/>
                <a:cs typeface="Aharoni"/>
              </a:rPr>
              <a:t>Ema Dujmić i </a:t>
            </a:r>
            <a:r>
              <a:rPr lang="hr-HR" sz="2200" dirty="0" err="1">
                <a:solidFill>
                  <a:srgbClr val="FFFFFF"/>
                </a:solidFill>
                <a:latin typeface="Amasis MT Pro"/>
                <a:cs typeface="Aharoni"/>
              </a:rPr>
              <a:t>Dalia</a:t>
            </a:r>
            <a:r>
              <a:rPr lang="hr-HR" sz="2200" dirty="0">
                <a:solidFill>
                  <a:srgbClr val="FFFFFF"/>
                </a:solidFill>
                <a:latin typeface="Amasis MT Pro"/>
                <a:cs typeface="Aharoni"/>
              </a:rPr>
              <a:t> Došen, 1.f</a:t>
            </a:r>
            <a:endParaRPr lang="en-GB" sz="2200" dirty="0">
              <a:solidFill>
                <a:srgbClr val="FFFFFF"/>
              </a:solidFill>
              <a:latin typeface="Amasis MT Pro" panose="020F0502020204030204" pitchFamily="18" charset="-1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634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8D9F0C-74AB-B8B9-2150-3139E686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masis MT Pro" panose="02040504050005020304" pitchFamily="18" charset="-18"/>
              </a:rPr>
              <a:t>Izvori</a:t>
            </a:r>
            <a:endParaRPr lang="en-GB">
              <a:latin typeface="Amasis MT Pro" panose="02040504050005020304" pitchFamily="18" charset="-18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0CF853-3F70-48A5-B6FD-BDE95C074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https://povijest.hr/drustvo/kultura/kravata-izum-hrvata/</a:t>
            </a:r>
            <a:endParaRPr lang="hr-HR"/>
          </a:p>
          <a:p>
            <a:r>
              <a:rPr lang="hr-HR">
                <a:hlinkClick r:id="rId3"/>
              </a:rPr>
              <a:t>https://hr.molooco.com/types-of-ties/</a:t>
            </a:r>
            <a:endParaRPr lang="hr-HR"/>
          </a:p>
          <a:p>
            <a:r>
              <a:rPr lang="hr-HR">
                <a:hlinkClick r:id="rId4"/>
              </a:rPr>
              <a:t>https://www.enciklopedija.hr/clanak/kravata</a:t>
            </a:r>
            <a:endParaRPr lang="hr-HR"/>
          </a:p>
          <a:p>
            <a:r>
              <a:rPr lang="hr-HR">
                <a:hlinkClick r:id="rId5"/>
              </a:rPr>
              <a:t>https://croatia.hr/hr-hr/kultura-i-umjetnost/zanimljivosti/stil-na-hrvatski-nacin-kravatom-oko-svijeta</a:t>
            </a:r>
            <a:endParaRPr lang="hr-HR"/>
          </a:p>
          <a:p>
            <a:r>
              <a:rPr lang="hr-HR">
                <a:hlinkClick r:id="rId6"/>
              </a:rPr>
              <a:t>https://www.index.hr/vijesti/clanak/oko-pulske-arene-svezana-najveca-kravata-na-svijetu/165154.aspx</a:t>
            </a:r>
            <a:endParaRPr lang="hr-HR"/>
          </a:p>
          <a:p>
            <a:r>
              <a:rPr lang="hr-HR">
                <a:hlinkClick r:id="rId7"/>
              </a:rPr>
              <a:t>https://www.istra24.hr/komunal/sjecate-li-se-kravate-oko-arene-20.-obljetnicu-umjetnicke-instalacije-obiljezit-ce-izlozba-i-promocija-knjiga-hrvati-ujedinjeni-kravatom</a:t>
            </a:r>
            <a:endParaRPr lang="hr-HR"/>
          </a:p>
          <a:p>
            <a:endParaRPr lang="hr-HR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815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5FCA38-32CD-5920-CA77-9AFC140E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odijevanje, kravata, zavezati, crveno&#10;&#10;Opis je automatski generiran">
            <a:extLst>
              <a:ext uri="{FF2B5EF4-FFF2-40B4-BE49-F238E27FC236}">
                <a16:creationId xmlns:a16="http://schemas.microsoft.com/office/drawing/2014/main" id="{2A411083-5319-BDED-B5F8-63B710E317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034" b="10664"/>
          <a:stretch/>
        </p:blipFill>
        <p:spPr>
          <a:xfrm>
            <a:off x="20" y="1"/>
            <a:ext cx="6071587" cy="3429000"/>
          </a:xfrm>
          <a:prstGeom prst="rect">
            <a:avLst/>
          </a:prstGeom>
        </p:spPr>
      </p:pic>
      <p:pic>
        <p:nvPicPr>
          <p:cNvPr id="8" name="Slika 7" descr="Slika na kojoj se prikazuje odijevanje, zavezati, kravata, osoba&#10;&#10;Opis je automatski generiran">
            <a:extLst>
              <a:ext uri="{FF2B5EF4-FFF2-40B4-BE49-F238E27FC236}">
                <a16:creationId xmlns:a16="http://schemas.microsoft.com/office/drawing/2014/main" id="{A72E95D7-32BE-A224-322E-1D676FE06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9796" r="2" b="14818"/>
          <a:stretch/>
        </p:blipFill>
        <p:spPr>
          <a:xfrm>
            <a:off x="6127320" y="-1"/>
            <a:ext cx="6064680" cy="342900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0EC430C-6C0C-E28B-FBC3-8BA30A5F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3886200"/>
            <a:ext cx="4417231" cy="2337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Povijest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kravate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FABBD9-078F-1607-CA5F-6CA1C1813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3168" y="3814764"/>
            <a:ext cx="5688283" cy="24088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hr-HR" sz="1600">
                <a:latin typeface="Amasis MT Pro" panose="02040504050005020304" pitchFamily="18" charset="-18"/>
              </a:rPr>
              <a:t>Kravata se smatra izvornim hrvatskim proizvodom odnosno simbolom koji se raširio Europom u 17. stoljeću od hrvatskih vojnika u Tridesetogodišnjem ratu.</a:t>
            </a:r>
          </a:p>
          <a:p>
            <a:pPr>
              <a:lnSpc>
                <a:spcPct val="110000"/>
              </a:lnSpc>
            </a:pPr>
            <a:r>
              <a:rPr lang="hr-HR" sz="1600">
                <a:latin typeface="Amasis MT Pro"/>
              </a:rPr>
              <a:t>Hrvatski vojnici koji su se borili pod francuskom zastavom nosili su rubac, danas poznatiji kao kravata.</a:t>
            </a:r>
          </a:p>
          <a:p>
            <a:pPr>
              <a:lnSpc>
                <a:spcPct val="110000"/>
              </a:lnSpc>
            </a:pPr>
            <a:r>
              <a:rPr lang="hr-HR" sz="1600">
                <a:latin typeface="Amasis MT Pro" panose="02040504050005020304" pitchFamily="18" charset="-18"/>
              </a:rPr>
              <a:t>Prvi su je prihvatili Francuzi pod nazivom </a:t>
            </a:r>
            <a:r>
              <a:rPr lang="hr-HR" sz="1600" i="1" err="1">
                <a:latin typeface="Amasis MT Pro" panose="02040504050005020304" pitchFamily="18" charset="-18"/>
              </a:rPr>
              <a:t>cravate</a:t>
            </a:r>
            <a:r>
              <a:rPr lang="hr-HR" sz="1600" i="1">
                <a:latin typeface="Amasis MT Pro" panose="02040504050005020304" pitchFamily="18" charset="-18"/>
              </a:rPr>
              <a:t>, </a:t>
            </a:r>
            <a:r>
              <a:rPr lang="hr-HR" sz="1600">
                <a:latin typeface="Amasis MT Pro" panose="02040504050005020304" pitchFamily="18" charset="-18"/>
              </a:rPr>
              <a:t>a kasnije dolazi u druge europske države pod sličnim imenom.</a:t>
            </a:r>
          </a:p>
          <a:p>
            <a:pPr>
              <a:lnSpc>
                <a:spcPct val="110000"/>
              </a:lnSpc>
            </a:pPr>
            <a:r>
              <a:rPr lang="hr-HR" sz="1600">
                <a:latin typeface="Amasis MT Pro" panose="02040504050005020304" pitchFamily="18" charset="-18"/>
              </a:rPr>
              <a:t>Hrvati su svijetu podarili kravatu, a drugi narodi su je razvijali i usavršavali.</a:t>
            </a:r>
          </a:p>
        </p:txBody>
      </p:sp>
    </p:spTree>
    <p:extLst>
      <p:ext uri="{BB962C8B-B14F-4D97-AF65-F5344CB8AC3E}">
        <p14:creationId xmlns:p14="http://schemas.microsoft.com/office/powerpoint/2010/main" val="119520136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kravata, zavezati, odijevanje, ovratnik&#10;&#10;Opis je automatski generiran">
            <a:extLst>
              <a:ext uri="{FF2B5EF4-FFF2-40B4-BE49-F238E27FC236}">
                <a16:creationId xmlns:a16="http://schemas.microsoft.com/office/drawing/2014/main" id="{CEEEC9C7-C7C0-0232-FA5E-FC3D34E69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r="12370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E914197-F9CF-45F7-8AC5-49946478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7" y="603504"/>
            <a:ext cx="5916168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Simbol kravate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220D31-8C9D-C2CF-27CF-B7D89A5EC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8537" y="2214282"/>
            <a:ext cx="5916168" cy="40950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1800"/>
              <a:t>Kravata je univerzalni simbol otmjenosti i kulture odijevanja.</a:t>
            </a:r>
          </a:p>
          <a:p>
            <a:r>
              <a:rPr lang="hr-HR" sz="1800"/>
              <a:t>Vertikala kravate simbolizira ljudsko dostojanstvo, samosvijest, trenutke svečanosti i slavljenja.</a:t>
            </a:r>
          </a:p>
          <a:p>
            <a:r>
              <a:rPr lang="hr-HR" sz="1800"/>
              <a:t>Ravnotežom između svoje lepršavosti s jedne strane i čvora s druge, kravata simbolizira civilizacijsku ravnotežu između slobode i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136284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odijevanje, zavezati, obrt, kravata&#10;&#10;Opis je automatski generiran">
            <a:extLst>
              <a:ext uri="{FF2B5EF4-FFF2-40B4-BE49-F238E27FC236}">
                <a16:creationId xmlns:a16="http://schemas.microsoft.com/office/drawing/2014/main" id="{E23C977D-4B32-E85E-4270-CCB4018193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r="6081" b="-1"/>
          <a:stretch/>
        </p:blipFill>
        <p:spPr>
          <a:xfrm>
            <a:off x="7435018" y="10"/>
            <a:ext cx="4756982" cy="3405485"/>
          </a:xfrm>
          <a:prstGeom prst="rect">
            <a:avLst/>
          </a:prstGeom>
        </p:spPr>
      </p:pic>
      <p:pic>
        <p:nvPicPr>
          <p:cNvPr id="8" name="Slika 7" descr="Slika na kojoj se prikazuje uzorak, obrt, stacionarno, crveno&#10;&#10;Opis je automatski generiran">
            <a:extLst>
              <a:ext uri="{FF2B5EF4-FFF2-40B4-BE49-F238E27FC236}">
                <a16:creationId xmlns:a16="http://schemas.microsoft.com/office/drawing/2014/main" id="{81733DDF-7C0E-19D5-D8B7-DF634EAC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6" r="-1" b="8809"/>
          <a:stretch/>
        </p:blipFill>
        <p:spPr>
          <a:xfrm>
            <a:off x="7435018" y="3454171"/>
            <a:ext cx="4756982" cy="340382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6E3FAE-3D2B-256B-9646-C3B10400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9535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Obilježavanja dana kravate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7D48EE-1B2B-2F10-8D2F-23F99617F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212848"/>
            <a:ext cx="5953569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 dirty="0"/>
              <a:t>Svjetski dan kravate obilježava se svake godine 18. listopada kako bi se odala počast ovom elegantnom modnom dodatku koji je postao prepoznatljiv simbol Hrvatske.</a:t>
            </a:r>
          </a:p>
          <a:p>
            <a:r>
              <a:rPr lang="hr-HR" sz="1800" dirty="0"/>
              <a:t>Hrvatski je sabor upravo 18. listopada proglasio Danom kravate, danom kada se slavi povijest i značaj ovog modnog dodatka.</a:t>
            </a:r>
          </a:p>
          <a:p>
            <a:r>
              <a:rPr lang="hr-HR" sz="1800" dirty="0"/>
              <a:t>Obilježavanja Dana kravate pridonosi prepoznatljivosti Hrvatske u svijetu.</a:t>
            </a:r>
          </a:p>
        </p:txBody>
      </p:sp>
    </p:spTree>
    <p:extLst>
      <p:ext uri="{BB962C8B-B14F-4D97-AF65-F5344CB8AC3E}">
        <p14:creationId xmlns:p14="http://schemas.microsoft.com/office/powerpoint/2010/main" val="92795922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5FCA38-32CD-5920-CA77-9AFC140E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leptir-mašna, odijevanje, zavezati, osoba&#10;&#10;Opis je automatski generiran">
            <a:extLst>
              <a:ext uri="{FF2B5EF4-FFF2-40B4-BE49-F238E27FC236}">
                <a16:creationId xmlns:a16="http://schemas.microsoft.com/office/drawing/2014/main" id="{3FC49CFD-193F-8C63-2DC1-1819A8BF3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935"/>
          <a:stretch/>
        </p:blipFill>
        <p:spPr>
          <a:xfrm>
            <a:off x="20" y="1"/>
            <a:ext cx="6071587" cy="3429000"/>
          </a:xfrm>
          <a:prstGeom prst="rect">
            <a:avLst/>
          </a:prstGeom>
        </p:spPr>
      </p:pic>
      <p:pic>
        <p:nvPicPr>
          <p:cNvPr id="6" name="Rezervirano mjesto sadržaja 5" descr="Slika na kojoj se prikazuje odijevanje, zavezati, osoba, odijelo&#10;&#10;Opis je automatski generiran">
            <a:extLst>
              <a:ext uri="{FF2B5EF4-FFF2-40B4-BE49-F238E27FC236}">
                <a16:creationId xmlns:a16="http://schemas.microsoft.com/office/drawing/2014/main" id="{79C2F9E8-E4F7-7D52-95DA-D26D1325CA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121"/>
          <a:stretch/>
        </p:blipFill>
        <p:spPr>
          <a:xfrm>
            <a:off x="6127320" y="-1"/>
            <a:ext cx="6064680" cy="342900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B29865A-BE37-D2D4-8B94-BE6051590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3886200"/>
            <a:ext cx="4417231" cy="2337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Vrste kravata</a:t>
            </a:r>
            <a:b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F29BF0-AA71-37A0-B4A0-4D29E0D06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1607" y="4178180"/>
            <a:ext cx="5688283" cy="2408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>
                <a:latin typeface="Amasis MT Pro" panose="02040504050005020304" pitchFamily="18" charset="-18"/>
              </a:rPr>
              <a:t>Vrste kravata možemo podijeliti na: vrste dizajna, vrste uzoraka, vrste materijala…</a:t>
            </a:r>
          </a:p>
          <a:p>
            <a:r>
              <a:rPr lang="hr-HR" sz="1800">
                <a:latin typeface="Amasis MT Pro" panose="02040504050005020304" pitchFamily="18" charset="-18"/>
              </a:rPr>
              <a:t>Najpoznatija je klasična kravata i leptir mašna.</a:t>
            </a:r>
          </a:p>
          <a:p>
            <a:r>
              <a:rPr lang="hr-HR" sz="1800">
                <a:latin typeface="Amasis MT Pro"/>
              </a:rPr>
              <a:t>Najčešće je korišten materijal pamuk ili svila.</a:t>
            </a:r>
          </a:p>
        </p:txBody>
      </p:sp>
    </p:spTree>
    <p:extLst>
      <p:ext uri="{BB962C8B-B14F-4D97-AF65-F5344CB8AC3E}">
        <p14:creationId xmlns:p14="http://schemas.microsoft.com/office/powerpoint/2010/main" val="26380129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8DB70D-AC37-F4B2-AE26-FA3AFB22C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lika 11" descr="Slika na kojoj se prikazuje Fotografija iz zraka, vanjski, ptičja perspektiva, iz zraka&#10;&#10;Opis je automatski generiran">
            <a:extLst>
              <a:ext uri="{FF2B5EF4-FFF2-40B4-BE49-F238E27FC236}">
                <a16:creationId xmlns:a16="http://schemas.microsoft.com/office/drawing/2014/main" id="{2EC52D79-F129-039E-CAE4-0F7E079EA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 r="9801"/>
          <a:stretch/>
        </p:blipFill>
        <p:spPr>
          <a:xfrm>
            <a:off x="6096000" y="10"/>
            <a:ext cx="3019170" cy="3405485"/>
          </a:xfrm>
          <a:prstGeom prst="rect">
            <a:avLst/>
          </a:prstGeom>
        </p:spPr>
      </p:pic>
      <p:pic>
        <p:nvPicPr>
          <p:cNvPr id="6" name="Rezervirano mjesto sadržaja 5" descr="Slika na kojoj se prikazuje vanjski, Fotografija iz zraka, zgrada, ptičja perspektiva&#10;&#10;Opis je automatski generiran">
            <a:extLst>
              <a:ext uri="{FF2B5EF4-FFF2-40B4-BE49-F238E27FC236}">
                <a16:creationId xmlns:a16="http://schemas.microsoft.com/office/drawing/2014/main" id="{17933811-BBB6-999F-74B9-B71A87E13C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r="14762"/>
          <a:stretch/>
        </p:blipFill>
        <p:spPr>
          <a:xfrm>
            <a:off x="9166360" y="10"/>
            <a:ext cx="3025640" cy="3405485"/>
          </a:xfrm>
          <a:prstGeom prst="rect">
            <a:avLst/>
          </a:prstGeom>
        </p:spPr>
      </p:pic>
      <p:pic>
        <p:nvPicPr>
          <p:cNvPr id="10" name="Slika 9" descr="Slika na kojoj se prikazuje nebo, tepih, vanjski, drvo&#10;&#10;Opis je automatski generiran">
            <a:extLst>
              <a:ext uri="{FF2B5EF4-FFF2-40B4-BE49-F238E27FC236}">
                <a16:creationId xmlns:a16="http://schemas.microsoft.com/office/drawing/2014/main" id="{3B282A70-7ECA-6380-D7F4-DD4980050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9"/>
          <a:stretch/>
        </p:blipFill>
        <p:spPr>
          <a:xfrm>
            <a:off x="6096000" y="3456073"/>
            <a:ext cx="6096000" cy="340382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F2100EB-B243-5FB0-5FEF-B84C556D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586882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Kravata oko pulske Arene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C9D8FAE-0E34-EE49-FFBF-8AF3688F7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7" y="2212848"/>
            <a:ext cx="4586882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 b="0">
                <a:effectLst/>
              </a:rPr>
              <a:t>Oko pulske Arene 18. listopada 2003. svezana </a:t>
            </a:r>
            <a:r>
              <a:rPr lang="hr-HR" sz="1800"/>
              <a:t>je najveća</a:t>
            </a:r>
            <a:r>
              <a:rPr lang="hr-HR" sz="1800" b="0">
                <a:effectLst/>
              </a:rPr>
              <a:t> kravata na svijetu.</a:t>
            </a:r>
          </a:p>
          <a:p>
            <a:r>
              <a:rPr lang="hr-HR" sz="1800"/>
              <a:t>To je djelo Marijana Bušića pod nazivom ‘’Kravata oko Arene’’.</a:t>
            </a:r>
          </a:p>
          <a:p>
            <a:r>
              <a:rPr lang="hr-HR" sz="1800"/>
              <a:t>Široka 8m (na najširem dijelu 26m), teška oko 800 kg, ušla je u </a:t>
            </a:r>
            <a:r>
              <a:rPr lang="hr-HR" sz="1800" err="1"/>
              <a:t>Guinnessovu</a:t>
            </a:r>
            <a:r>
              <a:rPr lang="hr-HR" sz="1800"/>
              <a:t> knjigu rekorda kao najveća i najduža kravata.</a:t>
            </a:r>
          </a:p>
        </p:txBody>
      </p:sp>
    </p:spTree>
    <p:extLst>
      <p:ext uri="{BB962C8B-B14F-4D97-AF65-F5344CB8AC3E}">
        <p14:creationId xmlns:p14="http://schemas.microsoft.com/office/powerpoint/2010/main" val="363085272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C79EA1-86E4-0267-F799-87671476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 descr="Slika na kojoj se prikazuje karmin crvena, crveno, zastava&#10;&#10;Opis je automatski generiran">
            <a:extLst>
              <a:ext uri="{FF2B5EF4-FFF2-40B4-BE49-F238E27FC236}">
                <a16:creationId xmlns:a16="http://schemas.microsoft.com/office/drawing/2014/main" id="{5D3FBF75-2952-9A3C-BCB4-9192ABE35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 b="19363"/>
          <a:stretch/>
        </p:blipFill>
        <p:spPr>
          <a:xfrm>
            <a:off x="20" y="3842488"/>
            <a:ext cx="4006332" cy="3015512"/>
          </a:xfrm>
          <a:prstGeom prst="rect">
            <a:avLst/>
          </a:prstGeom>
        </p:spPr>
      </p:pic>
      <p:pic>
        <p:nvPicPr>
          <p:cNvPr id="6" name="Rezervirano mjesto sadržaja 5" descr="Slika na kojoj se prikazuje kravata, odijevanje, zavezati, ovratnik&#10;&#10;Opis je automatski generiran">
            <a:extLst>
              <a:ext uri="{FF2B5EF4-FFF2-40B4-BE49-F238E27FC236}">
                <a16:creationId xmlns:a16="http://schemas.microsoft.com/office/drawing/2014/main" id="{71B787CB-93E5-0A63-6F61-92A30F426B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r="1790"/>
          <a:stretch/>
        </p:blipFill>
        <p:spPr>
          <a:xfrm>
            <a:off x="4065983" y="3842488"/>
            <a:ext cx="4052225" cy="3015512"/>
          </a:xfrm>
          <a:prstGeom prst="rect">
            <a:avLst/>
          </a:prstGeom>
        </p:spPr>
      </p:pic>
      <p:pic>
        <p:nvPicPr>
          <p:cNvPr id="8" name="Slika 7" descr="Slika na kojoj se prikazuje zavezati, odijevanje, osoba, službena odjeća&#10;&#10;Opis je automatski generiran">
            <a:extLst>
              <a:ext uri="{FF2B5EF4-FFF2-40B4-BE49-F238E27FC236}">
                <a16:creationId xmlns:a16="http://schemas.microsoft.com/office/drawing/2014/main" id="{6B1AF179-99B3-154F-46FE-758F3C25B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25976" b="-1"/>
          <a:stretch/>
        </p:blipFill>
        <p:spPr>
          <a:xfrm>
            <a:off x="8177840" y="3836976"/>
            <a:ext cx="4014160" cy="302102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3740E1-D3EE-97C6-1DB6-16EDD57F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10" y="677594"/>
            <a:ext cx="4014216" cy="2880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Značajnost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kravate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Hrvatsku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7970A8-55BA-96E3-61B7-B9C07B75D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8685" y="900333"/>
            <a:ext cx="6190488" cy="28452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err="1"/>
              <a:t>Kravata</a:t>
            </a:r>
            <a:r>
              <a:rPr lang="en-US" sz="1800"/>
              <a:t> </a:t>
            </a:r>
            <a:r>
              <a:rPr lang="en-US" sz="1800" err="1"/>
              <a:t>Hrvatskoj</a:t>
            </a:r>
            <a:r>
              <a:rPr lang="en-US" sz="1800"/>
              <a:t> </a:t>
            </a:r>
            <a:r>
              <a:rPr lang="en-US" sz="1800" err="1"/>
              <a:t>donosi</a:t>
            </a:r>
            <a:r>
              <a:rPr lang="en-US" sz="1800"/>
              <a:t> </a:t>
            </a:r>
            <a:r>
              <a:rPr lang="en-US" sz="1800" err="1"/>
              <a:t>još</a:t>
            </a:r>
            <a:r>
              <a:rPr lang="en-US" sz="1800"/>
              <a:t> </a:t>
            </a:r>
            <a:r>
              <a:rPr lang="en-US" sz="1800" err="1"/>
              <a:t>veću</a:t>
            </a:r>
            <a:r>
              <a:rPr lang="en-US" sz="1800"/>
              <a:t> </a:t>
            </a:r>
            <a:r>
              <a:rPr lang="en-US" sz="1800" err="1"/>
              <a:t>prepoznatljivost</a:t>
            </a:r>
            <a:r>
              <a:rPr lang="en-US" sz="1800"/>
              <a:t>.</a:t>
            </a:r>
          </a:p>
          <a:p>
            <a:r>
              <a:rPr lang="en-US" sz="1800" err="1"/>
              <a:t>Kravata</a:t>
            </a:r>
            <a:r>
              <a:rPr lang="en-US" sz="1800"/>
              <a:t> je </a:t>
            </a:r>
            <a:r>
              <a:rPr lang="en-US" sz="1800" err="1"/>
              <a:t>hrvatski</a:t>
            </a:r>
            <a:r>
              <a:rPr lang="en-US" sz="1800"/>
              <a:t> </a:t>
            </a:r>
            <a:r>
              <a:rPr lang="en-US" sz="1800" err="1"/>
              <a:t>simbol</a:t>
            </a:r>
            <a:r>
              <a:rPr lang="en-US" sz="1800"/>
              <a:t> koji je </a:t>
            </a:r>
            <a:r>
              <a:rPr lang="en-US" sz="1800" err="1"/>
              <a:t>univerzalno</a:t>
            </a:r>
            <a:r>
              <a:rPr lang="en-US" sz="1800"/>
              <a:t> </a:t>
            </a:r>
            <a:r>
              <a:rPr lang="en-US" sz="1800" err="1"/>
              <a:t>poznat</a:t>
            </a:r>
            <a:r>
              <a:rPr lang="en-US" sz="1800"/>
              <a:t> </a:t>
            </a:r>
            <a:r>
              <a:rPr lang="en-US" sz="1800" err="1"/>
              <a:t>i</a:t>
            </a:r>
            <a:r>
              <a:rPr lang="en-US" sz="1800"/>
              <a:t> </a:t>
            </a:r>
            <a:r>
              <a:rPr lang="en-US" sz="1800" err="1"/>
              <a:t>prepoznatljiv</a:t>
            </a:r>
            <a:r>
              <a:rPr lang="en-US" sz="1800"/>
              <a:t>.</a:t>
            </a:r>
          </a:p>
          <a:p>
            <a:r>
              <a:rPr lang="en-US" sz="1800" err="1"/>
              <a:t>Kravata</a:t>
            </a:r>
            <a:r>
              <a:rPr lang="en-US" sz="1800"/>
              <a:t> se </a:t>
            </a:r>
            <a:r>
              <a:rPr lang="en-US" sz="1800" err="1"/>
              <a:t>smatra</a:t>
            </a:r>
            <a:r>
              <a:rPr lang="en-US" sz="1800"/>
              <a:t> </a:t>
            </a:r>
            <a:r>
              <a:rPr lang="en-US" sz="1800" err="1"/>
              <a:t>hrvatskim</a:t>
            </a:r>
            <a:r>
              <a:rPr lang="en-US" sz="1800"/>
              <a:t> </a:t>
            </a:r>
            <a:r>
              <a:rPr lang="en-US" sz="1800" err="1"/>
              <a:t>izvornim</a:t>
            </a:r>
            <a:r>
              <a:rPr lang="en-US" sz="1800"/>
              <a:t> </a:t>
            </a:r>
            <a:r>
              <a:rPr lang="en-US" sz="1800" err="1"/>
              <a:t>proizvodom</a:t>
            </a:r>
            <a:r>
              <a:rPr lang="en-US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23160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63A5E4-19F8-B272-83C0-F5EB39419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 descr="Slika na kojoj se prikazuje odijevanje, odijelo, Blejzer, osoba&#10;&#10;Opis je automatski generiran">
            <a:extLst>
              <a:ext uri="{FF2B5EF4-FFF2-40B4-BE49-F238E27FC236}">
                <a16:creationId xmlns:a16="http://schemas.microsoft.com/office/drawing/2014/main" id="{6CC8C51F-A146-6068-B5D7-E59FF53BC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16328"/>
          <a:stretch/>
        </p:blipFill>
        <p:spPr>
          <a:xfrm>
            <a:off x="3108194" y="2373731"/>
            <a:ext cx="3280530" cy="3335830"/>
          </a:xfrm>
          <a:prstGeom prst="rect">
            <a:avLst/>
          </a:prstGeom>
        </p:spPr>
      </p:pic>
      <p:pic>
        <p:nvPicPr>
          <p:cNvPr id="8" name="Slika 7" descr="Slika na kojoj se prikazuje osoba, Ljudsko lice, odijevanje, ovratnik&#10;&#10;Opis je automatski generiran">
            <a:extLst>
              <a:ext uri="{FF2B5EF4-FFF2-40B4-BE49-F238E27FC236}">
                <a16:creationId xmlns:a16="http://schemas.microsoft.com/office/drawing/2014/main" id="{8FA34A7D-DBF8-9668-CB5A-CC218138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360"/>
          <a:stretch/>
        </p:blipFill>
        <p:spPr>
          <a:xfrm>
            <a:off x="731520" y="1810513"/>
            <a:ext cx="2209456" cy="2231136"/>
          </a:xfrm>
          <a:prstGeom prst="rect">
            <a:avLst/>
          </a:prstGeom>
        </p:spPr>
      </p:pic>
      <p:pic>
        <p:nvPicPr>
          <p:cNvPr id="6" name="Rezervirano mjesto sadržaja 5" descr="Slika na kojoj se prikazuje osoba, Ljudsko lice, odijevanje, osmijeh&#10;&#10;Opis je automatski generiran">
            <a:extLst>
              <a:ext uri="{FF2B5EF4-FFF2-40B4-BE49-F238E27FC236}">
                <a16:creationId xmlns:a16="http://schemas.microsoft.com/office/drawing/2014/main" id="{63CC9F3C-DACA-6D0F-800F-C38E07AD62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-2" b="-2"/>
          <a:stretch/>
        </p:blipFill>
        <p:spPr>
          <a:xfrm>
            <a:off x="731520" y="4078222"/>
            <a:ext cx="2194560" cy="223113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EE94393-34A1-B53F-662A-C19D536A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548641"/>
            <a:ext cx="10872216" cy="10307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Tko sve može nositi kravatu?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B98EC4-5335-935B-0342-9E9C81CA3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8724" y="2543908"/>
            <a:ext cx="5096137" cy="3765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Amasis MT Pro"/>
              </a:rPr>
              <a:t>Kravatu mogu nositi svi, žene, muškarci, djeca, stariji, mladi… </a:t>
            </a:r>
          </a:p>
          <a:p>
            <a:r>
              <a:rPr lang="hr-HR" dirty="0">
                <a:latin typeface="Amasis MT Pro"/>
              </a:rPr>
              <a:t>Kravata je univerzalna i ne limitira se na jedan spol ili dob.</a:t>
            </a:r>
          </a:p>
          <a:p>
            <a:r>
              <a:rPr lang="hr-HR" dirty="0">
                <a:latin typeface="Amasis MT Pro"/>
              </a:rPr>
              <a:t>Muškarci najčešće nose kravate.</a:t>
            </a:r>
          </a:p>
        </p:txBody>
      </p:sp>
    </p:spTree>
    <p:extLst>
      <p:ext uri="{BB962C8B-B14F-4D97-AF65-F5344CB8AC3E}">
        <p14:creationId xmlns:p14="http://schemas.microsoft.com/office/powerpoint/2010/main" val="317907942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odijevanje, osoba, modni dodatak, ovratnik&#10;&#10;Opis je automatski generiran">
            <a:extLst>
              <a:ext uri="{FF2B5EF4-FFF2-40B4-BE49-F238E27FC236}">
                <a16:creationId xmlns:a16="http://schemas.microsoft.com/office/drawing/2014/main" id="{B82DA2F9-F019-B320-7B7C-394BBF6E6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r="1704" b="-1"/>
          <a:stretch/>
        </p:blipFill>
        <p:spPr>
          <a:xfrm>
            <a:off x="7435018" y="10"/>
            <a:ext cx="4756982" cy="3405485"/>
          </a:xfrm>
          <a:prstGeom prst="rect">
            <a:avLst/>
          </a:prstGeom>
        </p:spPr>
      </p:pic>
      <p:pic>
        <p:nvPicPr>
          <p:cNvPr id="6" name="Rezervirano mjesto sadržaja 5" descr="Slika na kojoj se prikazuje osoba, odijevanje, službena odjeća, čovjek&#10;&#10;Opis je automatski generiran">
            <a:extLst>
              <a:ext uri="{FF2B5EF4-FFF2-40B4-BE49-F238E27FC236}">
                <a16:creationId xmlns:a16="http://schemas.microsoft.com/office/drawing/2014/main" id="{F1A08A4A-18B7-23F1-916C-C770A36065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1" b="1"/>
          <a:stretch/>
        </p:blipFill>
        <p:spPr>
          <a:xfrm>
            <a:off x="7435018" y="3454171"/>
            <a:ext cx="4756982" cy="340382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6F28B29-9302-1CC2-966E-D21A8DCF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9535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 kojim prigodama se nose kravate?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40820E-386F-009E-2B49-B797EAFD5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212848"/>
            <a:ext cx="5953569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Kravate se nose na raznim svečanostima: u crkvama, na svadbama, na slavljima…</a:t>
            </a:r>
          </a:p>
          <a:p>
            <a:r>
              <a:rPr lang="hr-HR" dirty="0"/>
              <a:t>Nose se uz poslovna odijela tako da se mogu nositi na predavanjima i na sastancima u velikim kompanijama.</a:t>
            </a:r>
          </a:p>
          <a:p>
            <a:r>
              <a:rPr lang="hr-HR" dirty="0"/>
              <a:t>Kravate na poslu znak su profesionalnosti i stila. </a:t>
            </a:r>
          </a:p>
        </p:txBody>
      </p:sp>
    </p:spTree>
    <p:extLst>
      <p:ext uri="{BB962C8B-B14F-4D97-AF65-F5344CB8AC3E}">
        <p14:creationId xmlns:p14="http://schemas.microsoft.com/office/powerpoint/2010/main" val="124389480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TM04033923[[fn=Dubina]]</Template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VanillaVTI</vt:lpstr>
      <vt:lpstr>Svjetski dan kravate</vt:lpstr>
      <vt:lpstr>Povijest kravate</vt:lpstr>
      <vt:lpstr>Simbol kravate</vt:lpstr>
      <vt:lpstr>Obilježavanja dana kravate</vt:lpstr>
      <vt:lpstr>Vrste kravata </vt:lpstr>
      <vt:lpstr>Kravata oko pulske Arene</vt:lpstr>
      <vt:lpstr>Značajnost kravate za Hrvatsku</vt:lpstr>
      <vt:lpstr>Tko sve može nositi kravatu?</vt:lpstr>
      <vt:lpstr>U kojim prigodama se nose kravate?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Dalia Došen</dc:creator>
  <cp:revision>12</cp:revision>
  <dcterms:created xsi:type="dcterms:W3CDTF">2024-10-18T07:47:16Z</dcterms:created>
  <dcterms:modified xsi:type="dcterms:W3CDTF">2024-10-18T09:06:32Z</dcterms:modified>
</cp:coreProperties>
</file>